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71" r:id="rId14"/>
    <p:sldId id="270" r:id="rId15"/>
    <p:sldId id="272" r:id="rId16"/>
    <p:sldId id="286"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9"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28" autoAdjust="0"/>
    <p:restoredTop sz="93979" autoAdjust="0"/>
  </p:normalViewPr>
  <p:slideViewPr>
    <p:cSldViewPr snapToGrid="0">
      <p:cViewPr varScale="1">
        <p:scale>
          <a:sx n="70" d="100"/>
          <a:sy n="70" d="100"/>
        </p:scale>
        <p:origin x="10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01-Mar-24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01-Mar-24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01-Mar-24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01-Mar-24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01-Mar-24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01-Mar-24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01-Mar-24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01-Mar-24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01-Mar-24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01-Mar-24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01-Mar-24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01-Mar-24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01-Mar-24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01-Mar-24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01-Mar-24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01-Mar-24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01-Mar-24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01-Mar-24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2902" y="1130710"/>
            <a:ext cx="8791575" cy="1622170"/>
          </a:xfrm>
        </p:spPr>
        <p:txBody>
          <a:bodyPr/>
          <a:lstStyle/>
          <a:p>
            <a:r>
              <a:rPr lang="en-US" b="1" dirty="0">
                <a:solidFill>
                  <a:schemeClr val="bg1">
                    <a:lumMod val="95000"/>
                    <a:lumOff val="5000"/>
                  </a:schemeClr>
                </a:solidFill>
                <a:latin typeface="Baskerville Old Face" panose="02020602080505020303" pitchFamily="18" charset="0"/>
              </a:rPr>
              <a:t>Predictive Analysis of </a:t>
            </a:r>
            <a:r>
              <a:rPr lang="en-US" b="1" dirty="0" err="1" smtClean="0">
                <a:solidFill>
                  <a:schemeClr val="bg1">
                    <a:lumMod val="95000"/>
                    <a:lumOff val="5000"/>
                  </a:schemeClr>
                </a:solidFill>
                <a:latin typeface="Baskerville Old Face" panose="02020602080505020303" pitchFamily="18" charset="0"/>
              </a:rPr>
              <a:t>ccpp</a:t>
            </a:r>
            <a:r>
              <a:rPr lang="en-US" b="1" dirty="0" smtClean="0">
                <a:solidFill>
                  <a:schemeClr val="bg1">
                    <a:lumMod val="95000"/>
                    <a:lumOff val="5000"/>
                  </a:schemeClr>
                </a:solidFill>
                <a:latin typeface="Baskerville Old Face" panose="02020602080505020303" pitchFamily="18" charset="0"/>
              </a:rPr>
              <a:t>-Energy Production</a:t>
            </a:r>
            <a:endParaRPr lang="en-IN" b="1" dirty="0">
              <a:solidFill>
                <a:schemeClr val="bg1">
                  <a:lumMod val="95000"/>
                  <a:lumOff val="5000"/>
                </a:schemeClr>
              </a:solidFill>
              <a:latin typeface="Baskerville Old Face" panose="02020602080505020303" pitchFamily="18" charset="0"/>
            </a:endParaRPr>
          </a:p>
        </p:txBody>
      </p:sp>
      <p:sp>
        <p:nvSpPr>
          <p:cNvPr id="3" name="Subtitle 2"/>
          <p:cNvSpPr>
            <a:spLocks noGrp="1"/>
          </p:cNvSpPr>
          <p:nvPr>
            <p:ph type="subTitle" idx="1"/>
          </p:nvPr>
        </p:nvSpPr>
        <p:spPr>
          <a:xfrm>
            <a:off x="9242323" y="3470634"/>
            <a:ext cx="2851355" cy="3211679"/>
          </a:xfrm>
        </p:spPr>
        <p:txBody>
          <a:bodyPr>
            <a:normAutofit fontScale="85000" lnSpcReduction="20000"/>
          </a:bodyPr>
          <a:lstStyle/>
          <a:p>
            <a:r>
              <a:rPr lang="en-US" sz="2400" b="1" dirty="0" smtClean="0">
                <a:solidFill>
                  <a:schemeClr val="tx1"/>
                </a:solidFill>
                <a:latin typeface="Baskerville Old Face" panose="02020602080505020303" pitchFamily="18" charset="0"/>
              </a:rPr>
              <a:t>TEAM MEMBERS </a:t>
            </a:r>
            <a:r>
              <a:rPr lang="en-US" b="1" dirty="0" smtClean="0">
                <a:solidFill>
                  <a:schemeClr val="tx1"/>
                </a:solidFill>
                <a:latin typeface="Baskerville Old Face" panose="02020602080505020303" pitchFamily="18" charset="0"/>
              </a:rPr>
              <a:t>:- </a:t>
            </a:r>
          </a:p>
          <a:p>
            <a:pPr marL="457200" indent="-457200">
              <a:buFont typeface="+mj-lt"/>
              <a:buAutoNum type="arabicPeriod"/>
            </a:pPr>
            <a:r>
              <a:rPr lang="en-US" b="1" dirty="0" smtClean="0">
                <a:solidFill>
                  <a:schemeClr val="tx1"/>
                </a:solidFill>
                <a:latin typeface="Baskerville Old Face" panose="02020602080505020303" pitchFamily="18" charset="0"/>
              </a:rPr>
              <a:t>PRAGATI  </a:t>
            </a:r>
          </a:p>
          <a:p>
            <a:pPr marL="457200" indent="-457200">
              <a:buFont typeface="+mj-lt"/>
              <a:buAutoNum type="arabicPeriod"/>
            </a:pPr>
            <a:r>
              <a:rPr lang="en-US" b="1" dirty="0" smtClean="0">
                <a:solidFill>
                  <a:schemeClr val="tx1"/>
                </a:solidFill>
                <a:latin typeface="Baskerville Old Face" panose="02020602080505020303" pitchFamily="18" charset="0"/>
              </a:rPr>
              <a:t>SHIVAKUMAR  </a:t>
            </a:r>
          </a:p>
          <a:p>
            <a:pPr marL="457200" indent="-457200">
              <a:buFont typeface="+mj-lt"/>
              <a:buAutoNum type="arabicPeriod"/>
            </a:pPr>
            <a:r>
              <a:rPr lang="en-US" b="1" dirty="0" smtClean="0">
                <a:solidFill>
                  <a:schemeClr val="tx1"/>
                </a:solidFill>
                <a:latin typeface="Baskerville Old Face" panose="02020602080505020303" pitchFamily="18" charset="0"/>
              </a:rPr>
              <a:t>SIMRAN </a:t>
            </a:r>
          </a:p>
          <a:p>
            <a:pPr marL="457200" indent="-457200">
              <a:buFont typeface="+mj-lt"/>
              <a:buAutoNum type="arabicPeriod"/>
            </a:pPr>
            <a:r>
              <a:rPr lang="en-US" b="1" dirty="0">
                <a:solidFill>
                  <a:schemeClr val="tx1"/>
                </a:solidFill>
                <a:latin typeface="Baskerville Old Face" panose="02020602080505020303" pitchFamily="18" charset="0"/>
              </a:rPr>
              <a:t> </a:t>
            </a:r>
            <a:r>
              <a:rPr lang="en-US" b="1" dirty="0" smtClean="0">
                <a:solidFill>
                  <a:schemeClr val="tx1"/>
                </a:solidFill>
                <a:latin typeface="Baskerville Old Face" panose="02020602080505020303" pitchFamily="18" charset="0"/>
              </a:rPr>
              <a:t>MANDEEP </a:t>
            </a:r>
          </a:p>
          <a:p>
            <a:pPr marL="457200" indent="-457200">
              <a:buFont typeface="+mj-lt"/>
              <a:buAutoNum type="arabicPeriod"/>
            </a:pPr>
            <a:r>
              <a:rPr lang="en-US" b="1" dirty="0">
                <a:solidFill>
                  <a:schemeClr val="tx1"/>
                </a:solidFill>
                <a:latin typeface="Baskerville Old Face" panose="02020602080505020303" pitchFamily="18" charset="0"/>
              </a:rPr>
              <a:t> </a:t>
            </a:r>
            <a:r>
              <a:rPr lang="en-US" b="1" dirty="0" smtClean="0">
                <a:solidFill>
                  <a:schemeClr val="tx1"/>
                </a:solidFill>
                <a:latin typeface="Baskerville Old Face" panose="02020602080505020303" pitchFamily="18" charset="0"/>
              </a:rPr>
              <a:t>KEERTHANA </a:t>
            </a:r>
          </a:p>
          <a:p>
            <a:pPr marL="457200" indent="-457200">
              <a:buFont typeface="+mj-lt"/>
              <a:buAutoNum type="arabicPeriod"/>
            </a:pPr>
            <a:r>
              <a:rPr lang="en-US" b="1" dirty="0">
                <a:solidFill>
                  <a:schemeClr val="tx1"/>
                </a:solidFill>
                <a:latin typeface="Baskerville Old Face" panose="02020602080505020303" pitchFamily="18" charset="0"/>
              </a:rPr>
              <a:t> </a:t>
            </a:r>
            <a:r>
              <a:rPr lang="en-US" b="1" dirty="0" smtClean="0">
                <a:solidFill>
                  <a:schemeClr val="tx1"/>
                </a:solidFill>
                <a:latin typeface="Baskerville Old Face" panose="02020602080505020303" pitchFamily="18" charset="0"/>
              </a:rPr>
              <a:t>RAKESH </a:t>
            </a:r>
          </a:p>
          <a:p>
            <a:pPr marL="457200" indent="-457200">
              <a:buFont typeface="+mj-lt"/>
              <a:buAutoNum type="arabicPeriod"/>
            </a:pPr>
            <a:r>
              <a:rPr lang="en-US" b="1" dirty="0" smtClean="0">
                <a:solidFill>
                  <a:schemeClr val="tx1"/>
                </a:solidFill>
                <a:latin typeface="Baskerville Old Face" panose="02020602080505020303" pitchFamily="18" charset="0"/>
              </a:rPr>
              <a:t>Deepak.</a:t>
            </a:r>
            <a:endParaRPr lang="en-IN" b="1"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143646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347" y="1142818"/>
            <a:ext cx="7021474" cy="523220"/>
          </a:xfrm>
          <a:prstGeom prst="rect">
            <a:avLst/>
          </a:prstGeom>
        </p:spPr>
        <p:txBody>
          <a:bodyPr wrap="none">
            <a:spAutoFit/>
          </a:bodyPr>
          <a:lstStyle/>
          <a:p>
            <a:pPr algn="ctr"/>
            <a:r>
              <a:rPr lang="en-IN" sz="2800" b="1" dirty="0">
                <a:solidFill>
                  <a:schemeClr val="bg1"/>
                </a:solidFill>
                <a:latin typeface="Baskerville Old Face" panose="02020602080505020303" pitchFamily="18" charset="0"/>
              </a:rPr>
              <a:t> BAR CHART OF ENERGY PRODUCTION</a:t>
            </a:r>
          </a:p>
        </p:txBody>
      </p:sp>
      <p:pic>
        <p:nvPicPr>
          <p:cNvPr id="3" name="Picture 2"/>
          <p:cNvPicPr>
            <a:picLocks noChangeAspect="1"/>
          </p:cNvPicPr>
          <p:nvPr/>
        </p:nvPicPr>
        <p:blipFill>
          <a:blip r:embed="rId2"/>
          <a:stretch>
            <a:fillRect/>
          </a:stretch>
        </p:blipFill>
        <p:spPr>
          <a:xfrm>
            <a:off x="1058119" y="702705"/>
            <a:ext cx="3199846" cy="2179040"/>
          </a:xfrm>
          <a:prstGeom prst="rect">
            <a:avLst/>
          </a:prstGeom>
        </p:spPr>
      </p:pic>
      <p:pic>
        <p:nvPicPr>
          <p:cNvPr id="4" name="Picture 3"/>
          <p:cNvPicPr>
            <a:picLocks noChangeAspect="1"/>
          </p:cNvPicPr>
          <p:nvPr/>
        </p:nvPicPr>
        <p:blipFill>
          <a:blip r:embed="rId3"/>
          <a:stretch>
            <a:fillRect/>
          </a:stretch>
        </p:blipFill>
        <p:spPr>
          <a:xfrm>
            <a:off x="4507347" y="2508414"/>
            <a:ext cx="3084946" cy="2179040"/>
          </a:xfrm>
          <a:prstGeom prst="rect">
            <a:avLst/>
          </a:prstGeom>
        </p:spPr>
      </p:pic>
      <p:pic>
        <p:nvPicPr>
          <p:cNvPr id="5" name="Picture 4"/>
          <p:cNvPicPr>
            <a:picLocks noChangeAspect="1"/>
          </p:cNvPicPr>
          <p:nvPr/>
        </p:nvPicPr>
        <p:blipFill>
          <a:blip r:embed="rId4"/>
          <a:stretch>
            <a:fillRect/>
          </a:stretch>
        </p:blipFill>
        <p:spPr>
          <a:xfrm>
            <a:off x="7841675" y="4475018"/>
            <a:ext cx="3435455" cy="2179782"/>
          </a:xfrm>
          <a:prstGeom prst="rect">
            <a:avLst/>
          </a:prstGeom>
        </p:spPr>
      </p:pic>
    </p:spTree>
    <p:extLst>
      <p:ext uri="{BB962C8B-B14F-4D97-AF65-F5344CB8AC3E}">
        <p14:creationId xmlns:p14="http://schemas.microsoft.com/office/powerpoint/2010/main" val="3027204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a:blip r:embed="rId2"/>
          <a:stretch>
            <a:fillRect/>
          </a:stretch>
        </p:blipFill>
        <p:spPr>
          <a:xfrm>
            <a:off x="1080654" y="1530782"/>
            <a:ext cx="4562764" cy="4565218"/>
          </a:xfrm>
          <a:prstGeom prst="rect">
            <a:avLst/>
          </a:prstGeom>
        </p:spPr>
      </p:pic>
      <p:pic>
        <p:nvPicPr>
          <p:cNvPr id="3" name="Content Placeholder 4"/>
          <p:cNvPicPr>
            <a:picLocks noChangeAspect="1"/>
          </p:cNvPicPr>
          <p:nvPr/>
        </p:nvPicPr>
        <p:blipFill>
          <a:blip r:embed="rId3"/>
          <a:stretch>
            <a:fillRect/>
          </a:stretch>
        </p:blipFill>
        <p:spPr>
          <a:xfrm>
            <a:off x="6280727" y="1530783"/>
            <a:ext cx="4802912" cy="4565218"/>
          </a:xfrm>
          <a:prstGeom prst="rect">
            <a:avLst/>
          </a:prstGeom>
        </p:spPr>
      </p:pic>
      <p:sp>
        <p:nvSpPr>
          <p:cNvPr id="4" name="Rectangle 3"/>
          <p:cNvSpPr/>
          <p:nvPr/>
        </p:nvSpPr>
        <p:spPr>
          <a:xfrm>
            <a:off x="2376830" y="399534"/>
            <a:ext cx="2060179" cy="523220"/>
          </a:xfrm>
          <a:prstGeom prst="rect">
            <a:avLst/>
          </a:prstGeom>
        </p:spPr>
        <p:txBody>
          <a:bodyPr wrap="none">
            <a:spAutoFit/>
          </a:bodyPr>
          <a:lstStyle/>
          <a:p>
            <a:r>
              <a:rPr lang="en-IN" sz="2800" b="1" dirty="0" smtClean="0">
                <a:solidFill>
                  <a:schemeClr val="bg1"/>
                </a:solidFill>
                <a:latin typeface="Baskerville Old Face" panose="02020602080505020303" pitchFamily="18" charset="0"/>
              </a:rPr>
              <a:t>PAIR PLOT</a:t>
            </a:r>
            <a:endParaRPr lang="en-IN" sz="2800" b="1" dirty="0">
              <a:solidFill>
                <a:schemeClr val="bg1"/>
              </a:solidFill>
              <a:latin typeface="Baskerville Old Face" panose="02020602080505020303" pitchFamily="18" charset="0"/>
            </a:endParaRPr>
          </a:p>
        </p:txBody>
      </p:sp>
      <p:sp>
        <p:nvSpPr>
          <p:cNvPr id="5" name="Rectangle 4"/>
          <p:cNvSpPr/>
          <p:nvPr/>
        </p:nvSpPr>
        <p:spPr>
          <a:xfrm>
            <a:off x="7544117" y="399534"/>
            <a:ext cx="1973617" cy="523220"/>
          </a:xfrm>
          <a:prstGeom prst="rect">
            <a:avLst/>
          </a:prstGeom>
        </p:spPr>
        <p:txBody>
          <a:bodyPr wrap="none">
            <a:spAutoFit/>
          </a:bodyPr>
          <a:lstStyle/>
          <a:p>
            <a:r>
              <a:rPr lang="en-IN" sz="2800" b="1" dirty="0">
                <a:solidFill>
                  <a:schemeClr val="bg1"/>
                </a:solidFill>
                <a:latin typeface="Baskerville Old Face" panose="02020602080505020303" pitchFamily="18" charset="0"/>
              </a:rPr>
              <a:t>HEATMAP</a:t>
            </a:r>
            <a:endParaRPr lang="en-IN" sz="2800" b="1" dirty="0">
              <a:latin typeface="Baskerville Old Face" panose="02020602080505020303" pitchFamily="18" charset="0"/>
            </a:endParaRPr>
          </a:p>
        </p:txBody>
      </p:sp>
    </p:spTree>
    <p:extLst>
      <p:ext uri="{BB962C8B-B14F-4D97-AF65-F5344CB8AC3E}">
        <p14:creationId xmlns:p14="http://schemas.microsoft.com/office/powerpoint/2010/main" val="104820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0212" y="2994952"/>
            <a:ext cx="5907386" cy="646331"/>
          </a:xfrm>
          <a:prstGeom prst="rect">
            <a:avLst/>
          </a:prstGeom>
        </p:spPr>
        <p:txBody>
          <a:bodyPr wrap="none">
            <a:spAutoFit/>
          </a:bodyPr>
          <a:lstStyle/>
          <a:p>
            <a:r>
              <a:rPr lang="en-IN" sz="3600" b="1" dirty="0">
                <a:solidFill>
                  <a:schemeClr val="bg1"/>
                </a:solidFill>
                <a:latin typeface="Baskerville Old Face" panose="02020602080505020303" pitchFamily="18" charset="0"/>
              </a:rPr>
              <a:t>FEATURE - ENGINEARING</a:t>
            </a:r>
          </a:p>
        </p:txBody>
      </p:sp>
    </p:spTree>
    <p:extLst>
      <p:ext uri="{BB962C8B-B14F-4D97-AF65-F5344CB8AC3E}">
        <p14:creationId xmlns:p14="http://schemas.microsoft.com/office/powerpoint/2010/main" val="559439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41410" y="997527"/>
            <a:ext cx="4529717" cy="4793673"/>
          </a:xfrm>
        </p:spPr>
        <p:txBody>
          <a:bodyPr>
            <a:normAutofit fontScale="85000" lnSpcReduction="20000"/>
          </a:bodyPr>
          <a:lstStyle/>
          <a:p>
            <a:pPr marL="0" indent="0">
              <a:buNone/>
            </a:pPr>
            <a:r>
              <a:rPr lang="en-US" sz="2800" b="1" dirty="0" smtClean="0">
                <a:solidFill>
                  <a:srgbClr val="000000"/>
                </a:solidFill>
                <a:latin typeface="Baskerville Old Face" panose="02020602080505020303" pitchFamily="18" charset="0"/>
              </a:rPr>
              <a:t>Feature Engineering with Univariate Feature Selection</a:t>
            </a:r>
          </a:p>
          <a:p>
            <a:endParaRPr lang="en-US" b="1" dirty="0" smtClean="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Feature</a:t>
            </a:r>
            <a:r>
              <a:rPr lang="en-US" altLang="en-US" dirty="0">
                <a:solidFill>
                  <a:srgbClr val="000000"/>
                </a:solidFill>
                <a:latin typeface="Baskerville Old Face" panose="02020602080505020303" pitchFamily="18" charset="0"/>
              </a:rPr>
              <a:t>: temperature,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Score: 85097.75524592349</a:t>
            </a:r>
          </a:p>
          <a:p>
            <a:pPr marL="0" lvl="0" indent="0" eaLnBrk="0" fontAlgn="base" hangingPunct="0">
              <a:spcBef>
                <a:spcPct val="0"/>
              </a:spcBef>
              <a:spcAft>
                <a:spcPct val="0"/>
              </a:spcAft>
              <a:buNone/>
            </a:pP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exhaust_vacuum</a:t>
            </a: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Score: 29722.290856321124 </a:t>
            </a:r>
          </a:p>
          <a:p>
            <a:pPr lvl="0" eaLnBrk="0" fontAlgn="base" hangingPunct="0">
              <a:spcBef>
                <a:spcPct val="0"/>
              </a:spcBef>
              <a:spcAft>
                <a:spcPct val="0"/>
              </a:spcAft>
            </a:pPr>
            <a:endParaRPr lang="en-US" altLang="en-US" dirty="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amb_pressure</a:t>
            </a: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Score: 3516.043164197852 </a:t>
            </a:r>
          </a:p>
          <a:p>
            <a:pPr lvl="0" eaLnBrk="0" fontAlgn="base" hangingPunct="0">
              <a:spcBef>
                <a:spcPct val="0"/>
              </a:spcBef>
              <a:spcAft>
                <a:spcPct val="0"/>
              </a:spcAft>
            </a:pPr>
            <a:endParaRPr lang="en-US" altLang="en-US" dirty="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r_humidity</a:t>
            </a: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Score: 1713.8548285367515</a:t>
            </a:r>
            <a:r>
              <a:rPr lang="en-US" altLang="en-US" dirty="0">
                <a:latin typeface="Baskerville Old Face" panose="02020602080505020303" pitchFamily="18" charset="0"/>
              </a:rPr>
              <a:t> </a:t>
            </a:r>
          </a:p>
          <a:p>
            <a:endParaRPr lang="en-IN" dirty="0"/>
          </a:p>
        </p:txBody>
      </p:sp>
      <p:sp>
        <p:nvSpPr>
          <p:cNvPr id="4" name="Content Placeholder 3"/>
          <p:cNvSpPr>
            <a:spLocks noGrp="1"/>
          </p:cNvSpPr>
          <p:nvPr>
            <p:ph sz="half" idx="2"/>
          </p:nvPr>
        </p:nvSpPr>
        <p:spPr>
          <a:xfrm>
            <a:off x="6172200" y="1080655"/>
            <a:ext cx="4875211" cy="4710545"/>
          </a:xfrm>
        </p:spPr>
        <p:txBody>
          <a:bodyPr>
            <a:normAutofit fontScale="85000" lnSpcReduction="20000"/>
          </a:bodyPr>
          <a:lstStyle/>
          <a:p>
            <a:pPr marL="0" indent="0">
              <a:buNone/>
            </a:pPr>
            <a:r>
              <a:rPr lang="en-US" sz="2800" b="1" dirty="0">
                <a:solidFill>
                  <a:srgbClr val="000000"/>
                </a:solidFill>
                <a:latin typeface="Baskerville Old Face" panose="02020602080505020303" pitchFamily="18" charset="0"/>
              </a:rPr>
              <a:t>Feature selection with Support Vector </a:t>
            </a:r>
            <a:r>
              <a:rPr lang="en-US" sz="2800" b="1" dirty="0" err="1" smtClean="0">
                <a:solidFill>
                  <a:srgbClr val="000000"/>
                </a:solidFill>
                <a:latin typeface="Baskerville Old Face" panose="02020602080505020303" pitchFamily="18" charset="0"/>
              </a:rPr>
              <a:t>Regressor</a:t>
            </a:r>
            <a:endParaRPr lang="en-US" sz="2800" b="1" dirty="0" smtClean="0">
              <a:solidFill>
                <a:srgbClr val="000000"/>
              </a:solidFill>
              <a:latin typeface="Baskerville Old Face" panose="02020602080505020303" pitchFamily="18" charset="0"/>
            </a:endParaRPr>
          </a:p>
          <a:p>
            <a:endParaRPr lang="en-US" b="1" dirty="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Selected Features: Index ['temperature', '</a:t>
            </a:r>
            <a:r>
              <a:rPr lang="en-US" altLang="en-US" dirty="0" err="1">
                <a:solidFill>
                  <a:srgbClr val="000000"/>
                </a:solidFill>
                <a:latin typeface="Baskerville Old Face" panose="02020602080505020303" pitchFamily="18" charset="0"/>
              </a:rPr>
              <a:t>exhaust_vacuum</a:t>
            </a:r>
            <a:r>
              <a:rPr lang="en-US" altLang="en-US" dirty="0">
                <a:solidFill>
                  <a:srgbClr val="000000"/>
                </a:solidFill>
                <a:latin typeface="Baskerville Old Face" panose="02020602080505020303" pitchFamily="18" charset="0"/>
              </a:rPr>
              <a:t>’]</a:t>
            </a:r>
          </a:p>
          <a:p>
            <a:pPr marL="0" lvl="0" indent="0" eaLnBrk="0" fontAlgn="base" hangingPunct="0">
              <a:spcBef>
                <a:spcPct val="0"/>
              </a:spcBef>
              <a:spcAft>
                <a:spcPct val="0"/>
              </a:spcAft>
              <a:buNone/>
            </a:pPr>
            <a:r>
              <a:rPr lang="en-US" altLang="en-US" dirty="0">
                <a:solidFill>
                  <a:srgbClr val="000000"/>
                </a:solidFill>
                <a:latin typeface="Baskerville Old Face" panose="02020602080505020303" pitchFamily="18" charset="0"/>
              </a:rPr>
              <a:t>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Ranking:</a:t>
            </a:r>
          </a:p>
          <a:p>
            <a:pPr lvl="0" eaLnBrk="0" fontAlgn="base" hangingPunct="0">
              <a:spcBef>
                <a:spcPct val="0"/>
              </a:spcBef>
              <a:spcAft>
                <a:spcPct val="0"/>
              </a:spcAft>
            </a:pPr>
            <a:endParaRPr lang="en-US" altLang="en-US" dirty="0">
              <a:solidFill>
                <a:srgbClr val="000000"/>
              </a:solidFill>
              <a:latin typeface="Baskerville Old Face" panose="02020602080505020303" pitchFamily="18" charset="0"/>
            </a:endParaRP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temperature, Rank: 1</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a:t>
            </a:r>
            <a:r>
              <a:rPr lang="en-US" altLang="en-US" dirty="0" err="1">
                <a:solidFill>
                  <a:srgbClr val="000000"/>
                </a:solidFill>
                <a:latin typeface="Baskerville Old Face" panose="02020602080505020303" pitchFamily="18" charset="0"/>
              </a:rPr>
              <a:t>exhaust_vacuum</a:t>
            </a:r>
            <a:r>
              <a:rPr lang="en-US" altLang="en-US" dirty="0">
                <a:solidFill>
                  <a:srgbClr val="000000"/>
                </a:solidFill>
                <a:latin typeface="Baskerville Old Face" panose="02020602080505020303" pitchFamily="18" charset="0"/>
              </a:rPr>
              <a:t>, Rank: 1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a:t>
            </a:r>
            <a:r>
              <a:rPr lang="en-US" altLang="en-US" dirty="0" err="1">
                <a:solidFill>
                  <a:srgbClr val="000000"/>
                </a:solidFill>
                <a:latin typeface="Baskerville Old Face" panose="02020602080505020303" pitchFamily="18" charset="0"/>
              </a:rPr>
              <a:t>amb_pressure</a:t>
            </a:r>
            <a:r>
              <a:rPr lang="en-US" altLang="en-US" dirty="0">
                <a:solidFill>
                  <a:srgbClr val="000000"/>
                </a:solidFill>
                <a:latin typeface="Baskerville Old Face" panose="02020602080505020303" pitchFamily="18" charset="0"/>
              </a:rPr>
              <a:t>, Rank: 3 </a:t>
            </a:r>
          </a:p>
          <a:p>
            <a:pPr lvl="0" eaLnBrk="0" fontAlgn="base" hangingPunct="0">
              <a:spcBef>
                <a:spcPct val="0"/>
              </a:spcBef>
              <a:spcAft>
                <a:spcPct val="0"/>
              </a:spcAft>
            </a:pPr>
            <a:r>
              <a:rPr lang="en-US" altLang="en-US" dirty="0">
                <a:solidFill>
                  <a:srgbClr val="000000"/>
                </a:solidFill>
                <a:latin typeface="Baskerville Old Face" panose="02020602080505020303" pitchFamily="18" charset="0"/>
              </a:rPr>
              <a:t> Feature: </a:t>
            </a:r>
            <a:r>
              <a:rPr lang="en-US" altLang="en-US" dirty="0" err="1">
                <a:solidFill>
                  <a:srgbClr val="000000"/>
                </a:solidFill>
                <a:latin typeface="Baskerville Old Face" panose="02020602080505020303" pitchFamily="18" charset="0"/>
              </a:rPr>
              <a:t>r_humidity</a:t>
            </a:r>
            <a:r>
              <a:rPr lang="en-US" altLang="en-US" dirty="0">
                <a:solidFill>
                  <a:srgbClr val="000000"/>
                </a:solidFill>
                <a:latin typeface="Baskerville Old Face" panose="02020602080505020303" pitchFamily="18" charset="0"/>
              </a:rPr>
              <a:t>, Rank: 2</a:t>
            </a:r>
            <a:r>
              <a:rPr lang="en-US" altLang="en-US" dirty="0">
                <a:latin typeface="Baskerville Old Face" panose="02020602080505020303" pitchFamily="18" charset="0"/>
              </a:rPr>
              <a:t> </a:t>
            </a:r>
          </a:p>
          <a:p>
            <a:endParaRPr lang="en-US" b="1" dirty="0">
              <a:solidFill>
                <a:srgbClr val="000000"/>
              </a:solidFill>
              <a:latin typeface="Baskerville Old Face" panose="02020602080505020303" pitchFamily="18" charset="0"/>
            </a:endParaRPr>
          </a:p>
        </p:txBody>
      </p:sp>
    </p:spTree>
    <p:extLst>
      <p:ext uri="{BB962C8B-B14F-4D97-AF65-F5344CB8AC3E}">
        <p14:creationId xmlns:p14="http://schemas.microsoft.com/office/powerpoint/2010/main" val="254931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0863" y="926007"/>
            <a:ext cx="8052204" cy="584775"/>
          </a:xfrm>
          <a:prstGeom prst="rect">
            <a:avLst/>
          </a:prstGeom>
        </p:spPr>
        <p:txBody>
          <a:bodyPr wrap="none">
            <a:spAutoFit/>
          </a:bodyPr>
          <a:lstStyle/>
          <a:p>
            <a:r>
              <a:rPr lang="en-IN" sz="3200" b="1" dirty="0">
                <a:solidFill>
                  <a:schemeClr val="bg1"/>
                </a:solidFill>
                <a:latin typeface="Baskerville Old Face" panose="02020602080505020303" pitchFamily="18" charset="0"/>
              </a:rPr>
              <a:t>Feature selection with Random Forest </a:t>
            </a:r>
            <a:r>
              <a:rPr lang="en-IN" sz="3200" b="1" dirty="0" err="1">
                <a:solidFill>
                  <a:schemeClr val="bg1"/>
                </a:solidFill>
                <a:latin typeface="Baskerville Old Face" panose="02020602080505020303" pitchFamily="18" charset="0"/>
              </a:rPr>
              <a:t>Regressor</a:t>
            </a:r>
            <a:endParaRPr lang="en-IN" sz="3200" b="1" dirty="0">
              <a:solidFill>
                <a:schemeClr val="bg1"/>
              </a:solidFill>
              <a:latin typeface="Baskerville Old Face" panose="02020602080505020303" pitchFamily="18" charset="0"/>
            </a:endParaRPr>
          </a:p>
        </p:txBody>
      </p:sp>
      <p:sp>
        <p:nvSpPr>
          <p:cNvPr id="3" name="Rectangle 2"/>
          <p:cNvSpPr/>
          <p:nvPr/>
        </p:nvSpPr>
        <p:spPr>
          <a:xfrm>
            <a:off x="1640863" y="1803922"/>
            <a:ext cx="6096000" cy="4154984"/>
          </a:xfrm>
          <a:prstGeom prst="rect">
            <a:avLst/>
          </a:prstGeom>
        </p:spPr>
        <p:txBody>
          <a:bodyPr>
            <a:spAutoFit/>
          </a:bodyPr>
          <a:lstStyle/>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Selected Features: Index(['temperature', '</a:t>
            </a:r>
            <a:r>
              <a:rPr lang="en-US" altLang="en-US" sz="2400" dirty="0" err="1">
                <a:solidFill>
                  <a:srgbClr val="000000"/>
                </a:solidFill>
                <a:latin typeface="Baskerville Old Face" panose="02020602080505020303" pitchFamily="18" charset="0"/>
              </a:rPr>
              <a:t>exhaust_vacuum</a:t>
            </a:r>
            <a:r>
              <a:rPr lang="en-US" altLang="en-US" sz="2400" dirty="0">
                <a:solidFill>
                  <a:srgbClr val="000000"/>
                </a:solidFill>
                <a:latin typeface="Baskerville Old Face" panose="02020602080505020303" pitchFamily="18" charset="0"/>
              </a:rPr>
              <a:t>]</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Ranking: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temperature,</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Rank: 1</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a:t>
            </a:r>
            <a:r>
              <a:rPr lang="en-US" altLang="en-US" sz="2400" dirty="0" err="1">
                <a:solidFill>
                  <a:srgbClr val="000000"/>
                </a:solidFill>
                <a:latin typeface="Baskerville Old Face" panose="02020602080505020303" pitchFamily="18" charset="0"/>
              </a:rPr>
              <a:t>exhaust_vacuum</a:t>
            </a:r>
            <a:r>
              <a:rPr lang="en-US" altLang="en-US" sz="2400"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Rank: 1</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a:t>
            </a:r>
            <a:r>
              <a:rPr lang="en-US" altLang="en-US" sz="2400" dirty="0" err="1">
                <a:solidFill>
                  <a:srgbClr val="000000"/>
                </a:solidFill>
                <a:latin typeface="Baskerville Old Face" panose="02020602080505020303" pitchFamily="18" charset="0"/>
              </a:rPr>
              <a:t>amb_pressure</a:t>
            </a:r>
            <a:r>
              <a:rPr lang="en-US" altLang="en-US" sz="2400"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Rank: 2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Feature: </a:t>
            </a:r>
            <a:r>
              <a:rPr lang="en-US" altLang="en-US" sz="2400" dirty="0" err="1">
                <a:solidFill>
                  <a:srgbClr val="000000"/>
                </a:solidFill>
                <a:latin typeface="Baskerville Old Face" panose="02020602080505020303" pitchFamily="18" charset="0"/>
              </a:rPr>
              <a:t>r_humidity</a:t>
            </a:r>
            <a:r>
              <a:rPr lang="en-US" altLang="en-US" sz="2400"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sz="2400" dirty="0">
                <a:solidFill>
                  <a:srgbClr val="000000"/>
                </a:solidFill>
                <a:latin typeface="Baskerville Old Face" panose="02020602080505020303" pitchFamily="18" charset="0"/>
              </a:rPr>
              <a:t> Rank: 3</a:t>
            </a:r>
            <a:r>
              <a:rPr lang="en-US" altLang="en-US" sz="2400" dirty="0">
                <a:latin typeface="Baskerville Old Face" panose="02020602080505020303" pitchFamily="18" charset="0"/>
              </a:rPr>
              <a:t> </a:t>
            </a:r>
          </a:p>
        </p:txBody>
      </p:sp>
    </p:spTree>
    <p:extLst>
      <p:ext uri="{BB962C8B-B14F-4D97-AF65-F5344CB8AC3E}">
        <p14:creationId xmlns:p14="http://schemas.microsoft.com/office/powerpoint/2010/main" val="49368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3673" y="177861"/>
            <a:ext cx="7864653" cy="584775"/>
          </a:xfrm>
          <a:prstGeom prst="rect">
            <a:avLst/>
          </a:prstGeom>
        </p:spPr>
        <p:txBody>
          <a:bodyPr wrap="none">
            <a:spAutoFit/>
          </a:bodyPr>
          <a:lstStyle/>
          <a:p>
            <a:r>
              <a:rPr lang="en-US" sz="3200" b="1" dirty="0" smtClean="0">
                <a:solidFill>
                  <a:srgbClr val="000000"/>
                </a:solidFill>
                <a:latin typeface="Baskerville Old Face" panose="02020602080505020303" pitchFamily="18" charset="0"/>
              </a:rPr>
              <a:t>Feature </a:t>
            </a:r>
            <a:r>
              <a:rPr lang="en-US" sz="3200" b="1" dirty="0">
                <a:solidFill>
                  <a:srgbClr val="000000"/>
                </a:solidFill>
                <a:latin typeface="Baskerville Old Face" panose="02020602080505020303" pitchFamily="18" charset="0"/>
              </a:rPr>
              <a:t>selection with Decision Tree </a:t>
            </a:r>
            <a:r>
              <a:rPr lang="en-US" sz="3200" b="1" dirty="0" err="1">
                <a:solidFill>
                  <a:srgbClr val="000000"/>
                </a:solidFill>
                <a:latin typeface="Baskerville Old Face" panose="02020602080505020303" pitchFamily="18" charset="0"/>
              </a:rPr>
              <a:t>Regressor</a:t>
            </a:r>
            <a:endParaRPr lang="en-US" sz="3200" b="1" dirty="0">
              <a:solidFill>
                <a:srgbClr val="000000"/>
              </a:solidFill>
              <a:latin typeface="Baskerville Old Face" panose="02020602080505020303" pitchFamily="18" charset="0"/>
            </a:endParaRPr>
          </a:p>
        </p:txBody>
      </p:sp>
      <p:sp>
        <p:nvSpPr>
          <p:cNvPr id="3" name="Rectangle 2"/>
          <p:cNvSpPr/>
          <p:nvPr/>
        </p:nvSpPr>
        <p:spPr>
          <a:xfrm>
            <a:off x="1274619" y="1268443"/>
            <a:ext cx="2918690" cy="4524315"/>
          </a:xfrm>
          <a:prstGeom prst="rect">
            <a:avLst/>
          </a:prstGeom>
        </p:spPr>
        <p:txBody>
          <a:bodyPr wrap="square">
            <a:spAutoFit/>
          </a:bodyPr>
          <a:lstStyle/>
          <a:p>
            <a:pPr lvl="0" defTabSz="914400" eaLnBrk="0" fontAlgn="base" hangingPunct="0">
              <a:spcBef>
                <a:spcPct val="0"/>
              </a:spcBef>
              <a:spcAft>
                <a:spcPct val="0"/>
              </a:spcAft>
            </a:pPr>
            <a:r>
              <a:rPr lang="en-US" altLang="en-US" dirty="0">
                <a:solidFill>
                  <a:srgbClr val="000000"/>
                </a:solidFill>
                <a:latin typeface="Baskerville Old Face" panose="02020602080505020303" pitchFamily="18" charset="0"/>
              </a:rPr>
              <a:t>Feature: temperature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Importance </a:t>
            </a:r>
            <a:r>
              <a:rPr lang="en-US" altLang="en-US" dirty="0">
                <a:solidFill>
                  <a:srgbClr val="000000"/>
                </a:solidFill>
                <a:latin typeface="Baskerville Old Face" panose="02020602080505020303" pitchFamily="18" charset="0"/>
              </a:rPr>
              <a:t>Score: 0.9044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Rank</a:t>
            </a:r>
            <a:r>
              <a:rPr lang="en-US" altLang="en-US" dirty="0">
                <a:solidFill>
                  <a:srgbClr val="000000"/>
                </a:solidFill>
                <a:latin typeface="Baskerville Old Face" panose="02020602080505020303" pitchFamily="18" charset="0"/>
              </a:rPr>
              <a:t>: 3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Is </a:t>
            </a:r>
            <a:r>
              <a:rPr lang="en-US" altLang="en-US" dirty="0">
                <a:solidFill>
                  <a:srgbClr val="000000"/>
                </a:solidFill>
                <a:latin typeface="Baskerville Old Face" panose="02020602080505020303" pitchFamily="18" charset="0"/>
              </a:rPr>
              <a:t>Significant: True</a:t>
            </a:r>
          </a:p>
          <a:p>
            <a:pPr lvl="0" defTabSz="91440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exhaust_vacuum</a:t>
            </a:r>
            <a:r>
              <a:rPr lang="en-US" altLang="en-US"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Importance </a:t>
            </a:r>
            <a:r>
              <a:rPr lang="en-US" altLang="en-US" dirty="0">
                <a:solidFill>
                  <a:srgbClr val="000000"/>
                </a:solidFill>
                <a:latin typeface="Baskerville Old Face" panose="02020602080505020303" pitchFamily="18" charset="0"/>
              </a:rPr>
              <a:t>Score: 0.0589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Rank</a:t>
            </a:r>
            <a:r>
              <a:rPr lang="en-US" altLang="en-US" dirty="0">
                <a:solidFill>
                  <a:srgbClr val="000000"/>
                </a:solidFill>
                <a:latin typeface="Baskerville Old Face" panose="02020602080505020303" pitchFamily="18" charset="0"/>
              </a:rPr>
              <a:t>: 2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Is </a:t>
            </a:r>
            <a:r>
              <a:rPr lang="en-US" altLang="en-US" dirty="0">
                <a:solidFill>
                  <a:srgbClr val="000000"/>
                </a:solidFill>
                <a:latin typeface="Baskerville Old Face" panose="02020602080505020303" pitchFamily="18" charset="0"/>
              </a:rPr>
              <a:t>Significant: True </a:t>
            </a:r>
          </a:p>
          <a:p>
            <a:pPr lvl="0" defTabSz="91440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amb_pressure</a:t>
            </a:r>
            <a:r>
              <a:rPr lang="en-US" altLang="en-US"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Importance </a:t>
            </a:r>
            <a:r>
              <a:rPr lang="en-US" altLang="en-US" dirty="0">
                <a:solidFill>
                  <a:srgbClr val="000000"/>
                </a:solidFill>
                <a:latin typeface="Baskerville Old Face" panose="02020602080505020303" pitchFamily="18" charset="0"/>
              </a:rPr>
              <a:t>Score: 0.0206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Rank</a:t>
            </a:r>
            <a:r>
              <a:rPr lang="en-US" altLang="en-US" dirty="0">
                <a:solidFill>
                  <a:srgbClr val="000000"/>
                </a:solidFill>
                <a:latin typeface="Baskerville Old Face" panose="02020602080505020303" pitchFamily="18" charset="0"/>
              </a:rPr>
              <a:t>: 1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Is </a:t>
            </a:r>
            <a:r>
              <a:rPr lang="en-US" altLang="en-US" dirty="0">
                <a:solidFill>
                  <a:srgbClr val="000000"/>
                </a:solidFill>
                <a:latin typeface="Baskerville Old Face" panose="02020602080505020303" pitchFamily="18" charset="0"/>
              </a:rPr>
              <a:t>Significant: False </a:t>
            </a:r>
          </a:p>
          <a:p>
            <a:pPr lvl="0" defTabSz="914400" eaLnBrk="0" fontAlgn="base" hangingPunct="0">
              <a:spcBef>
                <a:spcPct val="0"/>
              </a:spcBef>
              <a:spcAft>
                <a:spcPct val="0"/>
              </a:spcAft>
            </a:pPr>
            <a:r>
              <a:rPr lang="en-US" altLang="en-US" dirty="0">
                <a:solidFill>
                  <a:srgbClr val="000000"/>
                </a:solidFill>
                <a:latin typeface="Baskerville Old Face" panose="02020602080505020303" pitchFamily="18" charset="0"/>
              </a:rPr>
              <a:t>Feature: </a:t>
            </a:r>
            <a:r>
              <a:rPr lang="en-US" altLang="en-US" dirty="0" err="1">
                <a:solidFill>
                  <a:srgbClr val="000000"/>
                </a:solidFill>
                <a:latin typeface="Baskerville Old Face" panose="02020602080505020303" pitchFamily="18" charset="0"/>
              </a:rPr>
              <a:t>r_humidity</a:t>
            </a:r>
            <a:r>
              <a:rPr lang="en-US" altLang="en-US" dirty="0">
                <a:solidFill>
                  <a:srgbClr val="000000"/>
                </a:solidFill>
                <a:latin typeface="Baskerville Old Face" panose="02020602080505020303" pitchFamily="18" charset="0"/>
              </a:rPr>
              <a:t>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Importance </a:t>
            </a:r>
            <a:r>
              <a:rPr lang="en-US" altLang="en-US" dirty="0">
                <a:solidFill>
                  <a:srgbClr val="000000"/>
                </a:solidFill>
                <a:latin typeface="Baskerville Old Face" panose="02020602080505020303" pitchFamily="18" charset="0"/>
              </a:rPr>
              <a:t>Score: 0.0161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Rank</a:t>
            </a:r>
            <a:r>
              <a:rPr lang="en-US" altLang="en-US" dirty="0">
                <a:solidFill>
                  <a:srgbClr val="000000"/>
                </a:solidFill>
                <a:latin typeface="Baskerville Old Face" panose="02020602080505020303" pitchFamily="18" charset="0"/>
              </a:rPr>
              <a:t>: 0 </a:t>
            </a:r>
          </a:p>
          <a:p>
            <a:pPr lvl="0" defTabSz="914400" eaLnBrk="0" fontAlgn="base" hangingPunct="0">
              <a:spcBef>
                <a:spcPct val="0"/>
              </a:spcBef>
              <a:spcAft>
                <a:spcPct val="0"/>
              </a:spcAft>
            </a:pPr>
            <a:r>
              <a:rPr lang="en-US" altLang="en-US" dirty="0" smtClean="0">
                <a:solidFill>
                  <a:srgbClr val="000000"/>
                </a:solidFill>
                <a:latin typeface="Baskerville Old Face" panose="02020602080505020303" pitchFamily="18" charset="0"/>
              </a:rPr>
              <a:t>Is </a:t>
            </a:r>
            <a:r>
              <a:rPr lang="en-US" altLang="en-US" dirty="0">
                <a:solidFill>
                  <a:srgbClr val="000000"/>
                </a:solidFill>
                <a:latin typeface="Baskerville Old Face" panose="02020602080505020303" pitchFamily="18" charset="0"/>
              </a:rPr>
              <a:t>Significant: False</a:t>
            </a:r>
            <a:r>
              <a:rPr lang="en-US" altLang="en-US" dirty="0">
                <a:latin typeface="Baskerville Old Face" panose="02020602080505020303" pitchFamily="18" charset="0"/>
              </a:rPr>
              <a:t> </a:t>
            </a:r>
          </a:p>
        </p:txBody>
      </p:sp>
      <p:pic>
        <p:nvPicPr>
          <p:cNvPr id="4" name="Picture 3">
            <a:extLst>
              <a:ext uri="{FF2B5EF4-FFF2-40B4-BE49-F238E27FC236}">
                <a16:creationId xmlns:a16="http://schemas.microsoft.com/office/drawing/2014/main" xmlns="" id="{691EDE20-D9C0-EA18-E65C-D7EFC30DB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309" y="1268443"/>
            <a:ext cx="6928481" cy="4524315"/>
          </a:xfrm>
          <a:prstGeom prst="rect">
            <a:avLst/>
          </a:prstGeom>
        </p:spPr>
      </p:pic>
    </p:spTree>
    <p:extLst>
      <p:ext uri="{BB962C8B-B14F-4D97-AF65-F5344CB8AC3E}">
        <p14:creationId xmlns:p14="http://schemas.microsoft.com/office/powerpoint/2010/main" val="343240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4208" y="2860876"/>
            <a:ext cx="8948283" cy="646331"/>
          </a:xfrm>
          <a:prstGeom prst="rect">
            <a:avLst/>
          </a:prstGeom>
        </p:spPr>
        <p:txBody>
          <a:bodyPr wrap="none">
            <a:spAutoFit/>
          </a:bodyPr>
          <a:lstStyle/>
          <a:p>
            <a:r>
              <a:rPr lang="en-IN" sz="3600" dirty="0">
                <a:solidFill>
                  <a:schemeClr val="bg1"/>
                </a:solidFill>
                <a:latin typeface="Baskerville Old Face" panose="02020602080505020303" pitchFamily="18" charset="0"/>
              </a:rPr>
              <a:t>Model building with different regression models</a:t>
            </a:r>
          </a:p>
        </p:txBody>
      </p:sp>
    </p:spTree>
    <p:extLst>
      <p:ext uri="{BB962C8B-B14F-4D97-AF65-F5344CB8AC3E}">
        <p14:creationId xmlns:p14="http://schemas.microsoft.com/office/powerpoint/2010/main" val="3688271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13701" y="1935450"/>
            <a:ext cx="4878389" cy="3541714"/>
          </a:xfrm>
        </p:spPr>
        <p:txBody>
          <a:bodyPr/>
          <a:lstStyle/>
          <a:p>
            <a:r>
              <a:rPr lang="en-IN" b="1" dirty="0">
                <a:solidFill>
                  <a:schemeClr val="bg1"/>
                </a:solidFill>
                <a:latin typeface="Baskerville Old Face" panose="02020602080505020303" pitchFamily="18" charset="0"/>
              </a:rPr>
              <a:t>With </a:t>
            </a:r>
            <a:r>
              <a:rPr lang="en-IN" b="1" dirty="0" smtClean="0">
                <a:solidFill>
                  <a:schemeClr val="bg1"/>
                </a:solidFill>
                <a:latin typeface="Baskerville Old Face" panose="02020602080505020303" pitchFamily="18" charset="0"/>
              </a:rPr>
              <a:t>Duplicates </a:t>
            </a:r>
            <a:r>
              <a:rPr lang="en-IN" b="1" dirty="0">
                <a:solidFill>
                  <a:schemeClr val="bg1"/>
                </a:solidFill>
                <a:latin typeface="Baskerville Old Face" panose="02020602080505020303" pitchFamily="18" charset="0"/>
              </a:rPr>
              <a:t>and </a:t>
            </a:r>
            <a:r>
              <a:rPr lang="en-IN" b="1" dirty="0" smtClean="0">
                <a:solidFill>
                  <a:schemeClr val="bg1"/>
                </a:solidFill>
                <a:latin typeface="Baskerville Old Face" panose="02020602080505020303" pitchFamily="18" charset="0"/>
              </a:rPr>
              <a:t>Outliers</a:t>
            </a:r>
            <a:endParaRPr lang="en-IN"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endParaRPr lang="en-US" altLang="en-US" dirty="0" smtClean="0">
              <a:solidFill>
                <a:srgbClr val="000000"/>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dependent </a:t>
            </a:r>
            <a:r>
              <a:rPr lang="en-US" altLang="en-US" dirty="0">
                <a:solidFill>
                  <a:srgbClr val="000000"/>
                </a:solidFill>
                <a:latin typeface="Baskerville Old Face" panose="02020602080505020303" pitchFamily="18" charset="0"/>
              </a:rPr>
              <a:t>*</a:t>
            </a:r>
            <a:r>
              <a:rPr lang="en-US" altLang="en-US" dirty="0" err="1">
                <a:solidFill>
                  <a:srgbClr val="000000"/>
                </a:solidFill>
                <a:latin typeface="Baskerville Old Face" panose="02020602080505020303" pitchFamily="18" charset="0"/>
              </a:rPr>
              <a:t>energy_production</a:t>
            </a:r>
            <a:r>
              <a:rPr lang="en-US" altLang="en-US" dirty="0">
                <a:solidFill>
                  <a:srgbClr val="000000"/>
                </a:solidFill>
                <a:latin typeface="Baskerville Old Face" panose="02020602080505020303" pitchFamily="18" charset="0"/>
              </a:rPr>
              <a:t>*</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r2:-0.9286960898122536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r2_Adj:- 0.9286662648994908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AIC :- 56186.22904743758</a:t>
            </a:r>
            <a:r>
              <a:rPr lang="en-US" altLang="en-US" dirty="0">
                <a:latin typeface="Baskerville Old Face" panose="02020602080505020303" pitchFamily="18" charset="0"/>
              </a:rPr>
              <a:t> </a:t>
            </a:r>
          </a:p>
          <a:p>
            <a:endParaRPr lang="en-IN" dirty="0">
              <a:latin typeface="Baskerville Old Face" panose="02020602080505020303" pitchFamily="18" charset="0"/>
            </a:endParaRPr>
          </a:p>
        </p:txBody>
      </p:sp>
      <p:sp>
        <p:nvSpPr>
          <p:cNvPr id="4" name="Content Placeholder 3"/>
          <p:cNvSpPr>
            <a:spLocks noGrp="1"/>
          </p:cNvSpPr>
          <p:nvPr>
            <p:ph sz="half" idx="2"/>
          </p:nvPr>
        </p:nvSpPr>
        <p:spPr>
          <a:xfrm>
            <a:off x="6467762" y="1935450"/>
            <a:ext cx="4875211" cy="3541714"/>
          </a:xfrm>
        </p:spPr>
        <p:txBody>
          <a:bodyPr/>
          <a:lstStyle/>
          <a:p>
            <a:r>
              <a:rPr lang="en-IN" b="1" dirty="0">
                <a:solidFill>
                  <a:schemeClr val="bg1"/>
                </a:solidFill>
                <a:latin typeface="Baskerville Old Face" panose="02020602080505020303" pitchFamily="18" charset="0"/>
              </a:rPr>
              <a:t>Removing Duplicates and </a:t>
            </a:r>
            <a:r>
              <a:rPr lang="en-IN" b="1" dirty="0" smtClean="0">
                <a:solidFill>
                  <a:schemeClr val="bg1"/>
                </a:solidFill>
                <a:latin typeface="Baskerville Old Face" panose="02020602080505020303" pitchFamily="18" charset="0"/>
              </a:rPr>
              <a:t>Outliers</a:t>
            </a:r>
          </a:p>
          <a:p>
            <a:pPr marL="0" lvl="0" indent="0" eaLnBrk="0" fontAlgn="base" hangingPunct="0">
              <a:lnSpc>
                <a:spcPct val="100000"/>
              </a:lnSpc>
              <a:spcBef>
                <a:spcPct val="0"/>
              </a:spcBef>
              <a:spcAft>
                <a:spcPct val="0"/>
              </a:spcAft>
              <a:buSzTx/>
              <a:buNone/>
            </a:pPr>
            <a:endParaRPr lang="en-US" altLang="en-US" dirty="0" smtClean="0">
              <a:solidFill>
                <a:srgbClr val="000000"/>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dependent </a:t>
            </a:r>
            <a:r>
              <a:rPr lang="en-US" altLang="en-US" dirty="0">
                <a:solidFill>
                  <a:srgbClr val="000000"/>
                </a:solidFill>
                <a:latin typeface="Baskerville Old Face" panose="02020602080505020303" pitchFamily="18" charset="0"/>
              </a:rPr>
              <a:t>*</a:t>
            </a:r>
            <a:r>
              <a:rPr lang="en-US" altLang="en-US" dirty="0" err="1">
                <a:solidFill>
                  <a:srgbClr val="000000"/>
                </a:solidFill>
                <a:latin typeface="Baskerville Old Face" panose="02020602080505020303" pitchFamily="18" charset="0"/>
              </a:rPr>
              <a:t>energy_production</a:t>
            </a:r>
            <a:r>
              <a:rPr lang="en-US" altLang="en-US" dirty="0">
                <a:solidFill>
                  <a:srgbClr val="000000"/>
                </a:solidFill>
                <a:latin typeface="Baskerville Old Face" panose="02020602080505020303" pitchFamily="18" charset="0"/>
              </a:rPr>
              <a:t>*</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r2:- 0.9277425155023922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r2_Adj:- 0.9277118068391973 </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AIC :- 55345.53530507031</a:t>
            </a:r>
            <a:r>
              <a:rPr lang="en-US" altLang="en-US" dirty="0">
                <a:latin typeface="Baskerville Old Face" panose="02020602080505020303" pitchFamily="18" charset="0"/>
              </a:rPr>
              <a:t> </a:t>
            </a:r>
          </a:p>
          <a:p>
            <a:endParaRPr lang="en-IN" dirty="0"/>
          </a:p>
        </p:txBody>
      </p:sp>
      <p:sp>
        <p:nvSpPr>
          <p:cNvPr id="5" name="Rectangle 4"/>
          <p:cNvSpPr/>
          <p:nvPr/>
        </p:nvSpPr>
        <p:spPr>
          <a:xfrm>
            <a:off x="5339347" y="704333"/>
            <a:ext cx="1066318" cy="584775"/>
          </a:xfrm>
          <a:prstGeom prst="rect">
            <a:avLst/>
          </a:prstGeom>
        </p:spPr>
        <p:txBody>
          <a:bodyPr wrap="none">
            <a:spAutoFit/>
          </a:bodyPr>
          <a:lstStyle/>
          <a:p>
            <a:r>
              <a:rPr lang="en-IN" sz="3200" b="1" dirty="0">
                <a:solidFill>
                  <a:schemeClr val="bg1"/>
                </a:solidFill>
                <a:latin typeface="Baskerville Old Face" panose="02020602080505020303" pitchFamily="18" charset="0"/>
              </a:rPr>
              <a:t>MLR</a:t>
            </a:r>
          </a:p>
        </p:txBody>
      </p:sp>
    </p:spTree>
    <p:extLst>
      <p:ext uri="{BB962C8B-B14F-4D97-AF65-F5344CB8AC3E}">
        <p14:creationId xmlns:p14="http://schemas.microsoft.com/office/powerpoint/2010/main" val="132483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76" y="184726"/>
            <a:ext cx="9905998" cy="591561"/>
          </a:xfrm>
        </p:spPr>
        <p:txBody>
          <a:bodyPr>
            <a:normAutofit/>
          </a:bodyPr>
          <a:lstStyle/>
          <a:p>
            <a:r>
              <a:rPr lang="en-US" sz="2800" b="1" dirty="0">
                <a:solidFill>
                  <a:srgbClr val="000000"/>
                </a:solidFill>
                <a:latin typeface="Baskerville Old Face" panose="02020602080505020303" pitchFamily="18" charset="0"/>
              </a:rPr>
              <a:t>Support vector </a:t>
            </a:r>
            <a:r>
              <a:rPr lang="en-US" sz="2800" b="1" dirty="0" err="1">
                <a:solidFill>
                  <a:srgbClr val="000000"/>
                </a:solidFill>
                <a:latin typeface="Baskerville Old Face" panose="02020602080505020303" pitchFamily="18" charset="0"/>
              </a:rPr>
              <a:t>Regressor</a:t>
            </a:r>
            <a:r>
              <a:rPr lang="en-US" sz="2800" b="1" dirty="0">
                <a:solidFill>
                  <a:srgbClr val="000000"/>
                </a:solidFill>
                <a:latin typeface="Baskerville Old Face" panose="02020602080505020303" pitchFamily="18" charset="0"/>
              </a:rPr>
              <a:t> model building</a:t>
            </a:r>
          </a:p>
        </p:txBody>
      </p:sp>
      <p:sp>
        <p:nvSpPr>
          <p:cNvPr id="3" name="Content Placeholder 2"/>
          <p:cNvSpPr>
            <a:spLocks noGrp="1"/>
          </p:cNvSpPr>
          <p:nvPr>
            <p:ph sz="half" idx="1"/>
          </p:nvPr>
        </p:nvSpPr>
        <p:spPr>
          <a:xfrm>
            <a:off x="984392" y="849745"/>
            <a:ext cx="4878389" cy="5185787"/>
          </a:xfrm>
        </p:spPr>
        <p:txBody>
          <a:bodyPr>
            <a:normAutofit/>
          </a:bodyPr>
          <a:lstStyle/>
          <a:p>
            <a:r>
              <a:rPr lang="en-IN" b="1" dirty="0">
                <a:latin typeface="Baskerville Old Face" panose="02020602080505020303" pitchFamily="18" charset="0"/>
              </a:rPr>
              <a:t>With Duplicates and </a:t>
            </a:r>
            <a:r>
              <a:rPr lang="en-IN" b="1" dirty="0" smtClean="0">
                <a:latin typeface="Baskerville Old Face" panose="02020602080505020303" pitchFamily="18" charset="0"/>
              </a:rPr>
              <a:t>Outliers</a:t>
            </a:r>
            <a:endParaRPr lang="en-IN" b="1" dirty="0">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b="1" dirty="0">
                <a:solidFill>
                  <a:srgbClr val="000000"/>
                </a:solidFill>
                <a:latin typeface="Baskerville Old Face" panose="02020602080505020303" pitchFamily="18" charset="0"/>
              </a:rPr>
              <a:t>Mean Squared Error: 0.072 </a:t>
            </a:r>
          </a:p>
          <a:p>
            <a:pPr marL="0" lvl="0" indent="0" eaLnBrk="0" fontAlgn="base" hangingPunct="0">
              <a:lnSpc>
                <a:spcPct val="100000"/>
              </a:lnSpc>
              <a:spcBef>
                <a:spcPct val="0"/>
              </a:spcBef>
              <a:spcAft>
                <a:spcPct val="0"/>
              </a:spcAft>
              <a:buSzTx/>
              <a:buNone/>
            </a:pPr>
            <a:r>
              <a:rPr lang="en-US" altLang="en-US" b="1" dirty="0">
                <a:solidFill>
                  <a:srgbClr val="000000"/>
                </a:solidFill>
                <a:latin typeface="Baskerville Old Face" panose="02020602080505020303" pitchFamily="18" charset="0"/>
              </a:rPr>
              <a:t>R-squared Score: 0.931</a:t>
            </a:r>
            <a:r>
              <a:rPr lang="en-US" altLang="en-US" b="1" dirty="0">
                <a:latin typeface="Baskerville Old Face" panose="02020602080505020303" pitchFamily="18" charset="0"/>
              </a:rPr>
              <a:t> </a:t>
            </a:r>
          </a:p>
          <a:p>
            <a:endParaRPr lang="en-IN" b="1" dirty="0">
              <a:latin typeface="Baskerville Old Face" panose="02020602080505020303" pitchFamily="18" charset="0"/>
            </a:endParaRPr>
          </a:p>
        </p:txBody>
      </p:sp>
      <p:sp>
        <p:nvSpPr>
          <p:cNvPr id="4" name="Content Placeholder 3"/>
          <p:cNvSpPr>
            <a:spLocks noGrp="1"/>
          </p:cNvSpPr>
          <p:nvPr>
            <p:ph sz="half" idx="2"/>
          </p:nvPr>
        </p:nvSpPr>
        <p:spPr>
          <a:xfrm>
            <a:off x="5994399" y="849745"/>
            <a:ext cx="5624945" cy="1524000"/>
          </a:xfrm>
        </p:spPr>
        <p:txBody>
          <a:bodyPr>
            <a:normAutofit/>
          </a:bodyPr>
          <a:lstStyle/>
          <a:p>
            <a:r>
              <a:rPr lang="en-IN" b="1" dirty="0">
                <a:latin typeface="Baskerville Old Face" panose="02020602080505020303" pitchFamily="18" charset="0"/>
              </a:rPr>
              <a:t>Removing Duplicates and </a:t>
            </a:r>
            <a:r>
              <a:rPr lang="en-IN" b="1" dirty="0" smtClean="0">
                <a:latin typeface="Baskerville Old Face" panose="02020602080505020303" pitchFamily="18" charset="0"/>
              </a:rPr>
              <a:t>Outliers</a:t>
            </a:r>
          </a:p>
          <a:p>
            <a:pPr marL="0" lvl="0" indent="0" eaLnBrk="0" fontAlgn="base" hangingPunct="0">
              <a:lnSpc>
                <a:spcPct val="100000"/>
              </a:lnSpc>
              <a:spcBef>
                <a:spcPct val="0"/>
              </a:spcBef>
              <a:spcAft>
                <a:spcPct val="0"/>
              </a:spcAft>
              <a:buSzTx/>
              <a:buNone/>
            </a:pPr>
            <a:r>
              <a:rPr lang="en-US" altLang="en-US" b="1" dirty="0">
                <a:solidFill>
                  <a:srgbClr val="000000"/>
                </a:solidFill>
                <a:latin typeface="Baskerville Old Face" panose="02020602080505020303" pitchFamily="18" charset="0"/>
              </a:rPr>
              <a:t>Mean Squared Error: 0.069 </a:t>
            </a:r>
          </a:p>
          <a:p>
            <a:pPr marL="0" lvl="0" indent="0" eaLnBrk="0" fontAlgn="base" hangingPunct="0">
              <a:lnSpc>
                <a:spcPct val="100000"/>
              </a:lnSpc>
              <a:spcBef>
                <a:spcPct val="0"/>
              </a:spcBef>
              <a:spcAft>
                <a:spcPct val="0"/>
              </a:spcAft>
              <a:buSzTx/>
              <a:buNone/>
            </a:pPr>
            <a:r>
              <a:rPr lang="en-US" altLang="en-US" b="1" dirty="0">
                <a:solidFill>
                  <a:srgbClr val="000000"/>
                </a:solidFill>
                <a:latin typeface="Baskerville Old Face" panose="02020602080505020303" pitchFamily="18" charset="0"/>
              </a:rPr>
              <a:t>R-squared Score: 0.929</a:t>
            </a:r>
            <a:r>
              <a:rPr lang="en-US" altLang="en-US" b="1" dirty="0">
                <a:latin typeface="Baskerville Old Face" panose="02020602080505020303" pitchFamily="18" charset="0"/>
              </a:rPr>
              <a:t> </a:t>
            </a:r>
          </a:p>
          <a:p>
            <a:endParaRPr lang="en-IN" b="1" dirty="0">
              <a:latin typeface="Baskerville Old Face" panose="020206020805050203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576312"/>
            <a:ext cx="6019800" cy="42816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6312"/>
            <a:ext cx="5862781" cy="4281688"/>
          </a:xfrm>
          <a:prstGeom prst="rect">
            <a:avLst/>
          </a:prstGeom>
        </p:spPr>
      </p:pic>
      <p:sp>
        <p:nvSpPr>
          <p:cNvPr id="8" name="Rectangle 7"/>
          <p:cNvSpPr/>
          <p:nvPr/>
        </p:nvSpPr>
        <p:spPr>
          <a:xfrm>
            <a:off x="4729870" y="2133522"/>
            <a:ext cx="2489784" cy="400110"/>
          </a:xfrm>
          <a:prstGeom prst="rect">
            <a:avLst/>
          </a:prstGeom>
        </p:spPr>
        <p:txBody>
          <a:bodyPr wrap="none">
            <a:spAutoFit/>
          </a:bodyPr>
          <a:lstStyle/>
          <a:p>
            <a:r>
              <a:rPr lang="en-IN" sz="2000" b="1" dirty="0">
                <a:effectLst>
                  <a:outerShdw blurRad="38100" dist="38100" dir="2700000" algn="tl">
                    <a:srgbClr val="000000">
                      <a:alpha val="43137"/>
                    </a:srgbClr>
                  </a:outerShdw>
                </a:effectLst>
                <a:latin typeface="Baskerville Old Face" panose="02020602080505020303" pitchFamily="18" charset="0"/>
              </a:rPr>
              <a:t>SVR with linear kernel</a:t>
            </a:r>
          </a:p>
        </p:txBody>
      </p:sp>
    </p:spTree>
    <p:extLst>
      <p:ext uri="{BB962C8B-B14F-4D97-AF65-F5344CB8AC3E}">
        <p14:creationId xmlns:p14="http://schemas.microsoft.com/office/powerpoint/2010/main" val="183715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0"/>
            <a:ext cx="10367099" cy="829721"/>
          </a:xfrm>
        </p:spPr>
        <p:txBody>
          <a:bodyPr>
            <a:normAutofit/>
          </a:bodyPr>
          <a:lstStyle/>
          <a:p>
            <a:r>
              <a:rPr lang="en-US" sz="3200" b="1" dirty="0">
                <a:solidFill>
                  <a:srgbClr val="000000"/>
                </a:solidFill>
                <a:latin typeface="Baskerville Old Face" panose="02020602080505020303" pitchFamily="18" charset="0"/>
              </a:rPr>
              <a:t>Support vector </a:t>
            </a:r>
            <a:r>
              <a:rPr lang="en-US" sz="3200" b="1" dirty="0" err="1">
                <a:solidFill>
                  <a:srgbClr val="000000"/>
                </a:solidFill>
                <a:latin typeface="Baskerville Old Face" panose="02020602080505020303" pitchFamily="18" charset="0"/>
              </a:rPr>
              <a:t>Regressor</a:t>
            </a:r>
            <a:r>
              <a:rPr lang="en-US" sz="3200" b="1" dirty="0">
                <a:solidFill>
                  <a:srgbClr val="000000"/>
                </a:solidFill>
                <a:latin typeface="Baskerville Old Face" panose="02020602080505020303" pitchFamily="18" charset="0"/>
              </a:rPr>
              <a:t> model building</a:t>
            </a:r>
          </a:p>
        </p:txBody>
      </p:sp>
      <p:sp>
        <p:nvSpPr>
          <p:cNvPr id="3" name="Content Placeholder 2"/>
          <p:cNvSpPr>
            <a:spLocks noGrp="1"/>
          </p:cNvSpPr>
          <p:nvPr>
            <p:ph sz="half" idx="1"/>
          </p:nvPr>
        </p:nvSpPr>
        <p:spPr>
          <a:xfrm>
            <a:off x="1062752" y="829721"/>
            <a:ext cx="4246667" cy="1190572"/>
          </a:xfrm>
        </p:spPr>
        <p:txBody>
          <a:bodyPr>
            <a:normAutofit lnSpcReduction="10000"/>
          </a:bodyPr>
          <a:lstStyle/>
          <a:p>
            <a:r>
              <a:rPr lang="en-IN" b="1" dirty="0">
                <a:latin typeface="Baskerville Old Face" panose="02020602080505020303" pitchFamily="18" charset="0"/>
              </a:rPr>
              <a:t>With Duplicates and </a:t>
            </a:r>
            <a:r>
              <a:rPr lang="en-IN" b="1" dirty="0" smtClean="0">
                <a:latin typeface="Baskerville Old Face" panose="02020602080505020303" pitchFamily="18" charset="0"/>
              </a:rPr>
              <a:t>Outliers</a:t>
            </a: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Mean Squared Error: 0.057</a:t>
            </a: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0.945</a:t>
            </a:r>
            <a:r>
              <a:rPr lang="en-US" altLang="en-US" dirty="0">
                <a:latin typeface="Baskerville Old Face" panose="02020602080505020303" pitchFamily="18" charset="0"/>
              </a:rPr>
              <a:t> </a:t>
            </a:r>
          </a:p>
          <a:p>
            <a:endParaRPr lang="en-IN" b="1" dirty="0"/>
          </a:p>
        </p:txBody>
      </p:sp>
      <p:sp>
        <p:nvSpPr>
          <p:cNvPr id="4" name="Content Placeholder 3"/>
          <p:cNvSpPr>
            <a:spLocks noGrp="1"/>
          </p:cNvSpPr>
          <p:nvPr>
            <p:ph sz="half" idx="2"/>
          </p:nvPr>
        </p:nvSpPr>
        <p:spPr>
          <a:xfrm>
            <a:off x="6774425" y="829721"/>
            <a:ext cx="4734083" cy="1190572"/>
          </a:xfrm>
        </p:spPr>
        <p:txBody>
          <a:bodyPr>
            <a:normAutofit lnSpcReduction="10000"/>
          </a:bodyPr>
          <a:lstStyle/>
          <a:p>
            <a:r>
              <a:rPr lang="en-IN" b="1" dirty="0" smtClean="0">
                <a:latin typeface="Baskerville Old Face" panose="02020602080505020303" pitchFamily="18" charset="0"/>
              </a:rPr>
              <a:t>Removing Duplicates and Outliers</a:t>
            </a: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Mean Squared Error: 0.052 </a:t>
            </a: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0.946</a:t>
            </a:r>
            <a:r>
              <a:rPr lang="en-US" altLang="en-US" dirty="0">
                <a:latin typeface="Baskerville Old Face" panose="02020602080505020303" pitchFamily="18" charset="0"/>
              </a:rPr>
              <a:t> </a:t>
            </a:r>
          </a:p>
          <a:p>
            <a:endParaRPr lang="en-IN" dirty="0"/>
          </a:p>
        </p:txBody>
      </p:sp>
      <p:sp>
        <p:nvSpPr>
          <p:cNvPr id="5" name="Rectangle 4"/>
          <p:cNvSpPr/>
          <p:nvPr/>
        </p:nvSpPr>
        <p:spPr>
          <a:xfrm>
            <a:off x="4972193" y="2076517"/>
            <a:ext cx="2172390" cy="369332"/>
          </a:xfrm>
          <a:prstGeom prst="rect">
            <a:avLst/>
          </a:prstGeom>
        </p:spPr>
        <p:txBody>
          <a:bodyPr wrap="none">
            <a:spAutoFit/>
          </a:bodyPr>
          <a:lstStyle/>
          <a:p>
            <a:r>
              <a:rPr lang="en-IN" b="1" dirty="0" smtClean="0">
                <a:effectLst>
                  <a:outerShdw blurRad="38100" dist="38100" dir="2700000" algn="tl">
                    <a:srgbClr val="000000">
                      <a:alpha val="43137"/>
                    </a:srgbClr>
                  </a:outerShdw>
                </a:effectLst>
                <a:latin typeface="Baskerville Old Face" panose="02020602080505020303" pitchFamily="18" charset="0"/>
              </a:rPr>
              <a:t>SVR with RBF kernel</a:t>
            </a:r>
            <a:endParaRPr lang="en-IN" b="1" dirty="0">
              <a:effectLst>
                <a:outerShdw blurRad="38100" dist="38100" dir="2700000" algn="tl">
                  <a:srgbClr val="000000">
                    <a:alpha val="43137"/>
                  </a:srgbClr>
                </a:outerShdw>
              </a:effectLst>
              <a:latin typeface="Baskerville Old Face" panose="02020602080505020303"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1" y="2502074"/>
            <a:ext cx="6019800" cy="43559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2075"/>
            <a:ext cx="5818909" cy="4355926"/>
          </a:xfrm>
          <a:prstGeom prst="rect">
            <a:avLst/>
          </a:prstGeom>
        </p:spPr>
      </p:pic>
    </p:spTree>
    <p:extLst>
      <p:ext uri="{BB962C8B-B14F-4D97-AF65-F5344CB8AC3E}">
        <p14:creationId xmlns:p14="http://schemas.microsoft.com/office/powerpoint/2010/main" val="424087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1895" y="994612"/>
            <a:ext cx="11036968" cy="5201424"/>
          </a:xfrm>
          <a:prstGeom prst="rect">
            <a:avLst/>
          </a:prstGeom>
        </p:spPr>
        <p:txBody>
          <a:bodyPr wrap="square">
            <a:spAutoFit/>
          </a:bodyPr>
          <a:lstStyle/>
          <a:p>
            <a:r>
              <a:rPr lang="en-US" sz="4000" b="1" dirty="0">
                <a:solidFill>
                  <a:srgbClr val="000000"/>
                </a:solidFill>
                <a:latin typeface="Baskerville Old Face" panose="02020602080505020303" pitchFamily="18" charset="0"/>
              </a:rPr>
              <a:t>Business Objective</a:t>
            </a:r>
            <a:r>
              <a:rPr lang="en-US" sz="4000" b="1" dirty="0" smtClean="0">
                <a:solidFill>
                  <a:srgbClr val="000000"/>
                </a:solidFill>
                <a:latin typeface="Baskerville Old Face" panose="02020602080505020303" pitchFamily="18" charset="0"/>
              </a:rPr>
              <a:t>:</a:t>
            </a:r>
          </a:p>
          <a:p>
            <a:endParaRPr lang="en-US" sz="4000" b="1" dirty="0">
              <a:latin typeface="Franklin Gothic Book" panose="020B0503020102020204"/>
            </a:endParaRPr>
          </a:p>
          <a:p>
            <a:pPr algn="just"/>
            <a:r>
              <a:rPr lang="en-US" sz="2800" dirty="0">
                <a:solidFill>
                  <a:srgbClr val="000000"/>
                </a:solidFill>
                <a:latin typeface="Baskerville Old Face" panose="02020602080505020303" pitchFamily="18" charset="0"/>
              </a:rPr>
              <a:t>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a:t>
            </a:r>
            <a:r>
              <a:rPr lang="en-US" sz="2800" dirty="0" smtClean="0">
                <a:solidFill>
                  <a:srgbClr val="000000"/>
                </a:solidFill>
                <a:latin typeface="Baskerville Old Face" panose="02020602080505020303" pitchFamily="18" charset="0"/>
              </a:rPr>
              <a:t>performance.</a:t>
            </a:r>
          </a:p>
          <a:p>
            <a:pPr algn="just"/>
            <a:endParaRPr lang="en-US" sz="2800" dirty="0">
              <a:latin typeface="Franklin Gothic Book" panose="020B0503020102020204"/>
            </a:endParaRPr>
          </a:p>
          <a:p>
            <a:r>
              <a:rPr lang="en-US" sz="2800" dirty="0">
                <a:latin typeface="Franklin Gothic Book" panose="020B0503020102020204"/>
              </a:rPr>
              <a:t/>
            </a:r>
            <a:br>
              <a:rPr lang="en-US" sz="2800" dirty="0">
                <a:latin typeface="Franklin Gothic Book" panose="020B0503020102020204"/>
              </a:rPr>
            </a:br>
            <a:endParaRPr lang="en-IN" sz="2800" dirty="0">
              <a:latin typeface="Franklin Gothic Book" panose="020B0503020102020204"/>
            </a:endParaRPr>
          </a:p>
        </p:txBody>
      </p:sp>
    </p:spTree>
    <p:extLst>
      <p:ext uri="{BB962C8B-B14F-4D97-AF65-F5344CB8AC3E}">
        <p14:creationId xmlns:p14="http://schemas.microsoft.com/office/powerpoint/2010/main" val="1689805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0"/>
            <a:ext cx="10273839" cy="796413"/>
          </a:xfrm>
        </p:spPr>
        <p:txBody>
          <a:bodyPr>
            <a:normAutofit/>
          </a:bodyPr>
          <a:lstStyle/>
          <a:p>
            <a:r>
              <a:rPr lang="en-US" sz="3200" b="1" dirty="0">
                <a:solidFill>
                  <a:srgbClr val="000000"/>
                </a:solidFill>
                <a:latin typeface="Baskerville Old Face" panose="02020602080505020303" pitchFamily="18" charset="0"/>
              </a:rPr>
              <a:t>Support vector </a:t>
            </a:r>
            <a:r>
              <a:rPr lang="en-US" sz="3200" b="1" dirty="0" err="1">
                <a:solidFill>
                  <a:srgbClr val="000000"/>
                </a:solidFill>
                <a:latin typeface="Baskerville Old Face" panose="02020602080505020303" pitchFamily="18" charset="0"/>
              </a:rPr>
              <a:t>Regressor</a:t>
            </a:r>
            <a:r>
              <a:rPr lang="en-US" sz="3200" b="1" dirty="0">
                <a:solidFill>
                  <a:srgbClr val="000000"/>
                </a:solidFill>
                <a:latin typeface="Baskerville Old Face" panose="02020602080505020303" pitchFamily="18" charset="0"/>
              </a:rPr>
              <a:t> model building</a:t>
            </a:r>
            <a:endParaRPr lang="en-IN" sz="3200" dirty="0">
              <a:latin typeface="Baskerville Old Face" panose="02020602080505020303" pitchFamily="18" charset="0"/>
            </a:endParaRPr>
          </a:p>
        </p:txBody>
      </p:sp>
      <p:sp>
        <p:nvSpPr>
          <p:cNvPr id="3" name="Content Placeholder 2"/>
          <p:cNvSpPr>
            <a:spLocks noGrp="1"/>
          </p:cNvSpPr>
          <p:nvPr>
            <p:ph sz="half" idx="1"/>
          </p:nvPr>
        </p:nvSpPr>
        <p:spPr>
          <a:xfrm>
            <a:off x="1141410" y="570272"/>
            <a:ext cx="4236835" cy="1465006"/>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0.216</a:t>
            </a:r>
            <a:endParaRPr lang="en-US" altLang="en-US"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US" altLang="en-US" dirty="0" smtClean="0">
                <a:latin typeface="Baskerville Old Face" panose="02020602080505020303" pitchFamily="18" charset="0"/>
              </a:rPr>
              <a:t> </a:t>
            </a:r>
            <a:r>
              <a:rPr lang="en-IN" dirty="0">
                <a:solidFill>
                  <a:schemeClr val="bg1"/>
                </a:solidFill>
                <a:latin typeface="Baskerville Old Face" panose="02020602080505020303" pitchFamily="18" charset="0"/>
              </a:rPr>
              <a:t>0.778</a:t>
            </a:r>
            <a:endParaRPr lang="en-US" altLang="en-US" b="1" dirty="0">
              <a:solidFill>
                <a:schemeClr val="bg1"/>
              </a:solidFill>
              <a:latin typeface="Baskerville Old Face" panose="02020602080505020303" pitchFamily="18" charset="0"/>
            </a:endParaRPr>
          </a:p>
          <a:p>
            <a:endParaRPr lang="en-IN" b="1" dirty="0"/>
          </a:p>
        </p:txBody>
      </p:sp>
      <p:sp>
        <p:nvSpPr>
          <p:cNvPr id="4" name="Content Placeholder 3"/>
          <p:cNvSpPr>
            <a:spLocks noGrp="1"/>
          </p:cNvSpPr>
          <p:nvPr>
            <p:ph sz="half" idx="2"/>
          </p:nvPr>
        </p:nvSpPr>
        <p:spPr>
          <a:xfrm>
            <a:off x="6479458" y="570271"/>
            <a:ext cx="5043948" cy="1327355"/>
          </a:xfrm>
        </p:spPr>
        <p:txBody>
          <a:bodyPr/>
          <a:lstStyle/>
          <a:p>
            <a:r>
              <a:rPr lang="en-IN" b="1" dirty="0">
                <a:latin typeface="Baskerville Old Face" panose="02020602080505020303" pitchFamily="18" charset="0"/>
              </a:rPr>
              <a:t>Removing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US" dirty="0">
                <a:solidFill>
                  <a:srgbClr val="212121"/>
                </a:solidFill>
                <a:latin typeface="Baskerville Old Face" panose="02020602080505020303" pitchFamily="18" charset="0"/>
              </a:rPr>
              <a:t>0.223</a:t>
            </a:r>
            <a:r>
              <a:rPr lang="en-US" altLang="en-US" b="1" dirty="0" smtClean="0">
                <a:solidFill>
                  <a:srgbClr val="000000"/>
                </a:solidFill>
                <a:latin typeface="Baskerville Old Face" panose="02020602080505020303" pitchFamily="18" charset="0"/>
              </a:rPr>
              <a:t> </a:t>
            </a:r>
            <a:endParaRPr lang="en-US" altLang="en-US" b="1" dirty="0">
              <a:solidFill>
                <a:srgbClr val="000000"/>
              </a:solidFill>
              <a:latin typeface="Baskerville Old Face" panose="02020602080505020303" pitchFamily="18" charset="0"/>
            </a:endParaRP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US" dirty="0">
                <a:solidFill>
                  <a:srgbClr val="212121"/>
                </a:solidFill>
                <a:latin typeface="Baskerville Old Face" panose="02020602080505020303" pitchFamily="18" charset="0"/>
              </a:rPr>
              <a:t>0.786</a:t>
            </a:r>
            <a:endParaRPr lang="en-IN" dirty="0">
              <a:latin typeface="Baskerville Old Face" panose="02020602080505020303" pitchFamily="18" charset="0"/>
            </a:endParaRPr>
          </a:p>
          <a:p>
            <a:pPr marL="0" lvl="0" indent="0" eaLnBrk="0" fontAlgn="base" hangingPunct="0">
              <a:lnSpc>
                <a:spcPct val="100000"/>
              </a:lnSpc>
              <a:spcBef>
                <a:spcPct val="0"/>
              </a:spcBef>
              <a:spcAft>
                <a:spcPct val="0"/>
              </a:spcAft>
              <a:buSzTx/>
              <a:buNone/>
            </a:pPr>
            <a:endParaRPr lang="en-US" altLang="en-US" b="1" dirty="0">
              <a:latin typeface="Baskerville Old Face" panose="02020602080505020303" pitchFamily="18" charset="0"/>
            </a:endParaRPr>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12772"/>
            <a:ext cx="5804360" cy="44452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99" y="2393721"/>
            <a:ext cx="6172201" cy="4464279"/>
          </a:xfrm>
          <a:prstGeom prst="rect">
            <a:avLst/>
          </a:prstGeom>
        </p:spPr>
      </p:pic>
      <p:sp>
        <p:nvSpPr>
          <p:cNvPr id="8" name="Rectangle 7"/>
          <p:cNvSpPr/>
          <p:nvPr/>
        </p:nvSpPr>
        <p:spPr>
          <a:xfrm>
            <a:off x="4554756" y="2000644"/>
            <a:ext cx="3124573" cy="400110"/>
          </a:xfrm>
          <a:prstGeom prst="rect">
            <a:avLst/>
          </a:prstGeom>
        </p:spPr>
        <p:txBody>
          <a:bodyPr wrap="none">
            <a:spAutoFit/>
          </a:bodyPr>
          <a:lstStyle/>
          <a:p>
            <a:r>
              <a:rPr lang="en-IN" sz="2000" b="1" dirty="0">
                <a:latin typeface="Baskerville Old Face" panose="02020602080505020303" pitchFamily="18" charset="0"/>
              </a:rPr>
              <a:t>SVR with Polynomial Kernel</a:t>
            </a:r>
            <a:endParaRPr lang="en-IN" sz="2000" b="1" dirty="0">
              <a:effectLst>
                <a:outerShdw blurRad="38100" dist="38100" dir="2700000" algn="tl">
                  <a:srgbClr val="000000">
                    <a:alpha val="43137"/>
                  </a:srgbClr>
                </a:outerShdw>
              </a:effectLst>
              <a:latin typeface="Baskerville Old Face" panose="02020602080505020303" pitchFamily="18" charset="0"/>
            </a:endParaRPr>
          </a:p>
        </p:txBody>
      </p:sp>
    </p:spTree>
    <p:extLst>
      <p:ext uri="{BB962C8B-B14F-4D97-AF65-F5344CB8AC3E}">
        <p14:creationId xmlns:p14="http://schemas.microsoft.com/office/powerpoint/2010/main" val="190342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10558974" cy="1032387"/>
          </a:xfrm>
        </p:spPr>
        <p:txBody>
          <a:bodyPr>
            <a:normAutofit fontScale="90000"/>
          </a:bodyPr>
          <a:lstStyle/>
          <a:p>
            <a:r>
              <a:rPr lang="en-IN" dirty="0">
                <a:solidFill>
                  <a:schemeClr val="bg1"/>
                </a:solidFill>
                <a:latin typeface="Baskerville Old Face" panose="02020602080505020303" pitchFamily="18" charset="0"/>
              </a:rPr>
              <a:t>Random forest </a:t>
            </a:r>
            <a:r>
              <a:rPr lang="en-IN" dirty="0" err="1" smtClean="0">
                <a:solidFill>
                  <a:schemeClr val="bg1"/>
                </a:solidFill>
                <a:latin typeface="Baskerville Old Face" panose="02020602080505020303" pitchFamily="18" charset="0"/>
              </a:rPr>
              <a:t>regressor</a:t>
            </a:r>
            <a:r>
              <a:rPr lang="en-IN" dirty="0" smtClean="0">
                <a:solidFill>
                  <a:schemeClr val="bg1"/>
                </a:solidFill>
                <a:latin typeface="Baskerville Old Face" panose="02020602080505020303" pitchFamily="18" charset="0"/>
              </a:rPr>
              <a:t> MODEL BUILDING</a:t>
            </a:r>
            <a:r>
              <a:rPr lang="en-IN" dirty="0">
                <a:solidFill>
                  <a:schemeClr val="bg1"/>
                </a:solidFill>
                <a:latin typeface="Baskerville Old Face" panose="02020602080505020303" pitchFamily="18" charset="0"/>
              </a:rPr>
              <a:t/>
            </a:r>
            <a:br>
              <a:rPr lang="en-IN" dirty="0">
                <a:solidFill>
                  <a:schemeClr val="bg1"/>
                </a:solidFill>
                <a:latin typeface="Baskerville Old Face" panose="02020602080505020303" pitchFamily="18" charset="0"/>
              </a:rPr>
            </a:b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904568" y="1101212"/>
            <a:ext cx="4237703" cy="1258529"/>
          </a:xfrm>
        </p:spPr>
        <p:txBody>
          <a:bodyPr>
            <a:noAutofit/>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0.0385</a:t>
            </a:r>
            <a:endParaRPr lang="en-US" altLang="en-US" b="1" dirty="0">
              <a:solidFill>
                <a:schemeClr val="bg1"/>
              </a:solidFill>
              <a:latin typeface="Baskerville Old Face" panose="02020602080505020303" pitchFamily="18" charset="0"/>
            </a:endParaRP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IN" dirty="0" smtClean="0">
                <a:solidFill>
                  <a:schemeClr val="bg1"/>
                </a:solidFill>
                <a:latin typeface="Baskerville Old Face" panose="02020602080505020303" pitchFamily="18" charset="0"/>
              </a:rPr>
              <a:t>0.962</a:t>
            </a:r>
            <a:endParaRPr lang="en-US" altLang="en-US"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latin typeface="Baskerville Old Face" panose="02020602080505020303" pitchFamily="18" charset="0"/>
              </a:rPr>
              <a:t> </a:t>
            </a:r>
            <a:r>
              <a:rPr lang="en-IN" dirty="0">
                <a:latin typeface="Baskerville Old Face" panose="02020602080505020303" pitchFamily="18" charset="0"/>
              </a:rPr>
              <a:t/>
            </a:r>
            <a:br>
              <a:rPr lang="en-IN" dirty="0">
                <a:latin typeface="Baskerville Old Face" panose="02020602080505020303" pitchFamily="18" charset="0"/>
              </a:rPr>
            </a:b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312309" y="1101213"/>
            <a:ext cx="4735102" cy="1150374"/>
          </a:xfrm>
        </p:spPr>
        <p:txBody>
          <a:bodyPr>
            <a:noAutofit/>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US" altLang="en-US" b="1" dirty="0" smtClean="0">
                <a:solidFill>
                  <a:srgbClr val="000000"/>
                </a:solidFill>
                <a:latin typeface="Baskerville Old Face" panose="02020602080505020303" pitchFamily="18" charset="0"/>
              </a:rPr>
              <a:t> </a:t>
            </a:r>
            <a:r>
              <a:rPr lang="en-IN" dirty="0" smtClean="0">
                <a:solidFill>
                  <a:schemeClr val="bg1"/>
                </a:solidFill>
                <a:latin typeface="Baskerville Old Face" panose="02020602080505020303" pitchFamily="18" charset="0"/>
              </a:rPr>
              <a:t>0.0362</a:t>
            </a:r>
            <a:endParaRPr lang="en-US" altLang="en-US"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a:t>
            </a:r>
            <a:r>
              <a:rPr lang="en-IN" dirty="0" smtClean="0">
                <a:solidFill>
                  <a:schemeClr val="bg1"/>
                </a:solidFill>
                <a:latin typeface="Baskerville Old Face" panose="02020602080505020303" pitchFamily="18" charset="0"/>
              </a:rPr>
              <a:t>0.962</a:t>
            </a:r>
            <a:endParaRPr lang="en-IN" dirty="0">
              <a:latin typeface="Baskerville Old Face" panose="02020602080505020303" pitchFamily="18" charset="0"/>
            </a:endParaRPr>
          </a:p>
          <a:p>
            <a:pPr marL="0" lvl="0" indent="0" eaLnBrk="0" fontAlgn="base" hangingPunct="0">
              <a:lnSpc>
                <a:spcPct val="100000"/>
              </a:lnSpc>
              <a:spcBef>
                <a:spcPct val="0"/>
              </a:spcBef>
              <a:spcAft>
                <a:spcPct val="0"/>
              </a:spcAft>
              <a:buSzTx/>
              <a:buNone/>
            </a:pPr>
            <a:endParaRPr lang="en-US" altLang="en-US" b="1" dirty="0">
              <a:latin typeface="Baskerville Old Face" panose="02020602080505020303" pitchFamily="18" charset="0"/>
            </a:endParaRP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50874"/>
            <a:ext cx="5555226" cy="44071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99" y="2450874"/>
            <a:ext cx="6172201" cy="4464279"/>
          </a:xfrm>
          <a:prstGeom prst="rect">
            <a:avLst/>
          </a:prstGeom>
        </p:spPr>
      </p:pic>
    </p:spTree>
    <p:extLst>
      <p:ext uri="{BB962C8B-B14F-4D97-AF65-F5344CB8AC3E}">
        <p14:creationId xmlns:p14="http://schemas.microsoft.com/office/powerpoint/2010/main" val="2106300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568" y="0"/>
            <a:ext cx="10142843" cy="766916"/>
          </a:xfrm>
        </p:spPr>
        <p:txBody>
          <a:bodyPr>
            <a:normAutofit/>
          </a:bodyPr>
          <a:lstStyle/>
          <a:p>
            <a:r>
              <a:rPr lang="en-US" sz="3200" dirty="0" err="1">
                <a:solidFill>
                  <a:schemeClr val="bg1"/>
                </a:solidFill>
                <a:latin typeface="Baskerville Old Face" panose="02020602080505020303" pitchFamily="18" charset="0"/>
              </a:rPr>
              <a:t>Estimaters</a:t>
            </a:r>
            <a:r>
              <a:rPr lang="en-US" sz="3200" dirty="0">
                <a:solidFill>
                  <a:schemeClr val="bg1"/>
                </a:solidFill>
                <a:latin typeface="Baskerville Old Face" panose="02020602080505020303" pitchFamily="18" charset="0"/>
              </a:rPr>
              <a:t> in Random forest </a:t>
            </a:r>
            <a:r>
              <a:rPr lang="en-US" sz="3200" dirty="0" err="1">
                <a:solidFill>
                  <a:schemeClr val="bg1"/>
                </a:solidFill>
                <a:latin typeface="Baskerville Old Face" panose="02020602080505020303" pitchFamily="18" charset="0"/>
              </a:rPr>
              <a:t>regressor</a:t>
            </a:r>
            <a:endParaRPr lang="en-IN" sz="3200"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766916"/>
            <a:ext cx="4878389" cy="5368414"/>
          </a:xfrm>
        </p:spPr>
        <p:txBody>
          <a:bodyPr>
            <a:noAutofit/>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endParaRPr lang="en-IN" dirty="0" smtClean="0">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1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a:t>
            </a:r>
            <a:r>
              <a:rPr lang="en-IN" dirty="0" smtClean="0">
                <a:solidFill>
                  <a:schemeClr val="bg1"/>
                </a:solidFill>
                <a:latin typeface="Baskerville Old Face" panose="02020602080505020303" pitchFamily="18" charset="0"/>
              </a:rPr>
              <a:t>0.062</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1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a:t>
            </a:r>
            <a:r>
              <a:rPr lang="en-IN" dirty="0" smtClean="0">
                <a:solidFill>
                  <a:schemeClr val="bg1"/>
                </a:solidFill>
                <a:latin typeface="Baskerville Old Face" panose="02020602080505020303" pitchFamily="18" charset="0"/>
              </a:rPr>
              <a:t>0.94</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2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a:t>
            </a:r>
            <a:r>
              <a:rPr lang="en-IN" dirty="0" smtClean="0">
                <a:solidFill>
                  <a:schemeClr val="bg1"/>
                </a:solidFill>
                <a:latin typeface="Baskerville Old Face" panose="02020602080505020303" pitchFamily="18" charset="0"/>
              </a:rPr>
              <a:t>0.043</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2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a:t>
            </a:r>
            <a:r>
              <a:rPr lang="en-IN" dirty="0" smtClean="0">
                <a:solidFill>
                  <a:schemeClr val="bg1"/>
                </a:solidFill>
                <a:latin typeface="Baskerville Old Face" panose="02020602080505020303" pitchFamily="18" charset="0"/>
              </a:rPr>
              <a:t>0.958</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3 </a:t>
            </a:r>
            <a:r>
              <a:rPr lang="en-IN" dirty="0" smtClean="0">
                <a:solidFill>
                  <a:schemeClr val="bg1"/>
                </a:solidFill>
                <a:latin typeface="Baskerville Old Face" panose="02020602080505020303" pitchFamily="18" charset="0"/>
              </a:rPr>
              <a:t>–</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a:t>
            </a:r>
            <a:r>
              <a:rPr lang="en-IN" dirty="0" smtClean="0">
                <a:solidFill>
                  <a:schemeClr val="bg1"/>
                </a:solidFill>
                <a:latin typeface="Baskerville Old Face" panose="02020602080505020303" pitchFamily="18" charset="0"/>
              </a:rPr>
              <a:t>0.038</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3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0.963</a:t>
            </a:r>
            <a:r>
              <a:rPr lang="en-IN" dirty="0" smtClean="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
            </a:r>
            <a:br>
              <a:rPr lang="en-IN" dirty="0">
                <a:solidFill>
                  <a:schemeClr val="bg1"/>
                </a:solidFill>
                <a:latin typeface="Baskerville Old Face" panose="02020602080505020303" pitchFamily="18" charset="0"/>
              </a:rPr>
            </a:b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766915"/>
            <a:ext cx="4875211" cy="5368413"/>
          </a:xfrm>
        </p:spPr>
        <p:txBody>
          <a:bodyPr>
            <a:noAutofit/>
          </a:bodyPr>
          <a:lstStyle/>
          <a:p>
            <a:r>
              <a:rPr lang="en-IN" b="1" dirty="0">
                <a:latin typeface="Baskerville Old Face" panose="02020602080505020303" pitchFamily="18" charset="0"/>
              </a:rPr>
              <a:t>Removing Duplicates and Outliers</a:t>
            </a:r>
          </a:p>
          <a:p>
            <a:pPr marL="0" lvl="0" indent="0" eaLnBrk="0" fontAlgn="base" hangingPunct="0">
              <a:lnSpc>
                <a:spcPct val="100000"/>
              </a:lnSpc>
              <a:spcBef>
                <a:spcPct val="0"/>
              </a:spcBef>
              <a:spcAft>
                <a:spcPct val="0"/>
              </a:spcAft>
              <a:buSzTx/>
              <a:buNone/>
            </a:pPr>
            <a:endParaRPr lang="en-IN" dirty="0" smtClean="0">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1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a:t>
            </a:r>
            <a:r>
              <a:rPr lang="en-IN" dirty="0" smtClean="0">
                <a:solidFill>
                  <a:schemeClr val="bg1"/>
                </a:solidFill>
                <a:latin typeface="Baskerville Old Face" panose="02020602080505020303" pitchFamily="18" charset="0"/>
              </a:rPr>
              <a:t>0.058</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Random Forest Model 1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0.94 </a:t>
            </a:r>
            <a:endParaRPr lang="en-IN" dirty="0" smtClean="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2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0.04 </a:t>
            </a:r>
            <a:endParaRPr lang="en-IN" dirty="0" smtClean="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2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0.958 </a:t>
            </a:r>
            <a:endParaRPr lang="en-IN" dirty="0" smtClean="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3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Mean </a:t>
            </a:r>
            <a:r>
              <a:rPr lang="en-IN" dirty="0">
                <a:solidFill>
                  <a:schemeClr val="bg1"/>
                </a:solidFill>
                <a:latin typeface="Baskerville Old Face" panose="02020602080505020303" pitchFamily="18" charset="0"/>
              </a:rPr>
              <a:t>Squared Error (MSE): 0.036 </a:t>
            </a:r>
            <a:endParaRPr lang="en-IN" dirty="0" smtClean="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Random </a:t>
            </a:r>
            <a:r>
              <a:rPr lang="en-IN" dirty="0">
                <a:solidFill>
                  <a:schemeClr val="bg1"/>
                </a:solidFill>
                <a:latin typeface="Baskerville Old Face" panose="02020602080505020303" pitchFamily="18" charset="0"/>
              </a:rPr>
              <a:t>Forest Model 3 </a:t>
            </a:r>
            <a:r>
              <a:rPr lang="en-IN" dirty="0" smtClean="0">
                <a:solidFill>
                  <a:schemeClr val="bg1"/>
                </a:solidFill>
                <a:latin typeface="Baskerville Old Face" panose="02020602080505020303" pitchFamily="18" charset="0"/>
              </a:rPr>
              <a:t>– </a:t>
            </a:r>
          </a:p>
          <a:p>
            <a:pPr marL="0" lvl="0" indent="0" eaLnBrk="0" fontAlgn="base" hangingPunct="0">
              <a:lnSpc>
                <a:spcPct val="100000"/>
              </a:lnSpc>
              <a:spcBef>
                <a:spcPct val="0"/>
              </a:spcBef>
              <a:spcAft>
                <a:spcPct val="0"/>
              </a:spcAft>
              <a:buSzTx/>
              <a:buNone/>
            </a:pPr>
            <a:r>
              <a:rPr lang="en-IN" dirty="0" smtClean="0">
                <a:solidFill>
                  <a:schemeClr val="bg1"/>
                </a:solidFill>
                <a:latin typeface="Baskerville Old Face" panose="02020602080505020303" pitchFamily="18" charset="0"/>
              </a:rPr>
              <a:t>R-squared </a:t>
            </a:r>
            <a:r>
              <a:rPr lang="en-IN" dirty="0">
                <a:solidFill>
                  <a:schemeClr val="bg1"/>
                </a:solidFill>
                <a:latin typeface="Baskerville Old Face" panose="02020602080505020303" pitchFamily="18" charset="0"/>
              </a:rPr>
              <a:t>Score: 0.963</a:t>
            </a:r>
            <a:endParaRPr lang="en-US" altLang="en-US" b="1" dirty="0">
              <a:solidFill>
                <a:schemeClr val="bg1"/>
              </a:solidFill>
              <a:latin typeface="Baskerville Old Face" panose="02020602080505020303" pitchFamily="18" charset="0"/>
            </a:endParaRPr>
          </a:p>
          <a:p>
            <a:endParaRPr lang="en-IN" dirty="0">
              <a:latin typeface="Baskerville Old Face" panose="02020602080505020303" pitchFamily="18" charset="0"/>
            </a:endParaRPr>
          </a:p>
        </p:txBody>
      </p:sp>
    </p:spTree>
    <p:extLst>
      <p:ext uri="{BB962C8B-B14F-4D97-AF65-F5344CB8AC3E}">
        <p14:creationId xmlns:p14="http://schemas.microsoft.com/office/powerpoint/2010/main" val="276854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619" y="491613"/>
            <a:ext cx="11857704" cy="806245"/>
          </a:xfrm>
        </p:spPr>
        <p:txBody>
          <a:bodyPr>
            <a:normAutofit/>
          </a:bodyPr>
          <a:lstStyle/>
          <a:p>
            <a:r>
              <a:rPr lang="en-US" sz="3200" dirty="0" err="1" smtClean="0">
                <a:solidFill>
                  <a:schemeClr val="bg1"/>
                </a:solidFill>
                <a:latin typeface="Baskerville Old Face" panose="02020602080505020303" pitchFamily="18" charset="0"/>
              </a:rPr>
              <a:t>Estimaters</a:t>
            </a:r>
            <a:r>
              <a:rPr lang="en-US" sz="3200" dirty="0" smtClean="0">
                <a:solidFill>
                  <a:schemeClr val="bg1"/>
                </a:solidFill>
                <a:latin typeface="Baskerville Old Face" panose="02020602080505020303" pitchFamily="18" charset="0"/>
              </a:rPr>
              <a:t> </a:t>
            </a:r>
            <a:r>
              <a:rPr lang="en-IN" sz="3200" dirty="0" err="1" smtClean="0">
                <a:solidFill>
                  <a:schemeClr val="bg1"/>
                </a:solidFill>
                <a:latin typeface="Baskerville Old Face" panose="02020602080505020303" pitchFamily="18" charset="0"/>
              </a:rPr>
              <a:t>GridSearchCV</a:t>
            </a:r>
            <a:r>
              <a:rPr lang="en-IN" sz="3200" dirty="0" smtClean="0">
                <a:solidFill>
                  <a:schemeClr val="bg1"/>
                </a:solidFill>
                <a:latin typeface="Baskerville Old Face" panose="02020602080505020303" pitchFamily="18" charset="0"/>
              </a:rPr>
              <a:t> </a:t>
            </a:r>
            <a:r>
              <a:rPr lang="en-IN" sz="3200" dirty="0">
                <a:solidFill>
                  <a:schemeClr val="bg1"/>
                </a:solidFill>
                <a:latin typeface="Baskerville Old Face" panose="02020602080505020303" pitchFamily="18" charset="0"/>
              </a:rPr>
              <a:t>with cross </a:t>
            </a:r>
            <a:r>
              <a:rPr lang="en-IN" sz="3200" dirty="0" smtClean="0">
                <a:solidFill>
                  <a:schemeClr val="bg1"/>
                </a:solidFill>
                <a:latin typeface="Baskerville Old Face" panose="02020602080505020303" pitchFamily="18" charset="0"/>
              </a:rPr>
              <a:t>validation </a:t>
            </a:r>
            <a:endParaRPr lang="en-IN" sz="3200"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2249486"/>
            <a:ext cx="4878389" cy="3541714"/>
          </a:xfrm>
        </p:spPr>
        <p:txBody>
          <a:bodyPr>
            <a:normAutofit/>
          </a:bodyPr>
          <a:lstStyle/>
          <a:p>
            <a:r>
              <a:rPr lang="en-IN" dirty="0">
                <a:solidFill>
                  <a:schemeClr val="bg1"/>
                </a:solidFill>
                <a:latin typeface="Baskerville Old Face" panose="02020602080505020303" pitchFamily="18" charset="0"/>
              </a:rPr>
              <a:t>Best Parameters: {'</a:t>
            </a:r>
            <a:r>
              <a:rPr lang="en-IN" dirty="0" err="1">
                <a:solidFill>
                  <a:schemeClr val="bg1"/>
                </a:solidFill>
                <a:latin typeface="Baskerville Old Face" panose="02020602080505020303" pitchFamily="18" charset="0"/>
              </a:rPr>
              <a:t>max_depth</a:t>
            </a:r>
            <a:r>
              <a:rPr lang="en-IN" dirty="0">
                <a:solidFill>
                  <a:schemeClr val="bg1"/>
                </a:solidFill>
                <a:latin typeface="Baskerville Old Face" panose="02020602080505020303" pitchFamily="18" charset="0"/>
              </a:rPr>
              <a:t>': None, '</a:t>
            </a:r>
            <a:r>
              <a:rPr lang="en-IN" dirty="0" err="1">
                <a:solidFill>
                  <a:schemeClr val="bg1"/>
                </a:solidFill>
                <a:latin typeface="Baskerville Old Face" panose="02020602080505020303" pitchFamily="18" charset="0"/>
              </a:rPr>
              <a:t>n_estimators</a:t>
            </a:r>
            <a:r>
              <a:rPr lang="en-IN" dirty="0">
                <a:solidFill>
                  <a:schemeClr val="bg1"/>
                </a:solidFill>
                <a:latin typeface="Baskerville Old Face" panose="02020602080505020303" pitchFamily="18" charset="0"/>
              </a:rPr>
              <a:t>': 150, '</a:t>
            </a:r>
            <a:r>
              <a:rPr lang="en-IN" dirty="0" err="1">
                <a:solidFill>
                  <a:schemeClr val="bg1"/>
                </a:solidFill>
                <a:latin typeface="Baskerville Old Face" panose="02020602080505020303" pitchFamily="18" charset="0"/>
              </a:rPr>
              <a:t>random_state</a:t>
            </a:r>
            <a:r>
              <a:rPr lang="en-IN" dirty="0">
                <a:solidFill>
                  <a:schemeClr val="bg1"/>
                </a:solidFill>
                <a:latin typeface="Baskerville Old Face" panose="02020602080505020303" pitchFamily="18" charset="0"/>
              </a:rPr>
              <a:t>': 42}</a:t>
            </a:r>
          </a:p>
          <a:p>
            <a:r>
              <a:rPr lang="en-IN" dirty="0">
                <a:solidFill>
                  <a:schemeClr val="bg1"/>
                </a:solidFill>
                <a:latin typeface="Baskerville Old Face" panose="02020602080505020303" pitchFamily="18" charset="0"/>
              </a:rPr>
              <a:t>Best Model - Mean Squared Error (MSE): 0.038</a:t>
            </a:r>
          </a:p>
          <a:p>
            <a:r>
              <a:rPr lang="en-IN" dirty="0">
                <a:solidFill>
                  <a:schemeClr val="bg1"/>
                </a:solidFill>
                <a:latin typeface="Baskerville Old Face" panose="02020602080505020303" pitchFamily="18" charset="0"/>
              </a:rPr>
              <a:t>Best Model - R-squared Score: 0.963</a:t>
            </a:r>
          </a:p>
        </p:txBody>
      </p:sp>
      <p:sp>
        <p:nvSpPr>
          <p:cNvPr id="4" name="Content Placeholder 3"/>
          <p:cNvSpPr>
            <a:spLocks noGrp="1"/>
          </p:cNvSpPr>
          <p:nvPr>
            <p:ph sz="half" idx="2"/>
          </p:nvPr>
        </p:nvSpPr>
        <p:spPr/>
        <p:txBody>
          <a:bodyPr>
            <a:normAutofit/>
          </a:bodyPr>
          <a:lstStyle/>
          <a:p>
            <a:r>
              <a:rPr lang="en-IN" dirty="0">
                <a:solidFill>
                  <a:schemeClr val="bg1"/>
                </a:solidFill>
                <a:latin typeface="Baskerville Old Face" panose="02020602080505020303" pitchFamily="18" charset="0"/>
              </a:rPr>
              <a:t>Best Parameters: {'</a:t>
            </a:r>
            <a:r>
              <a:rPr lang="en-IN" dirty="0" err="1">
                <a:solidFill>
                  <a:schemeClr val="bg1"/>
                </a:solidFill>
                <a:latin typeface="Baskerville Old Face" panose="02020602080505020303" pitchFamily="18" charset="0"/>
              </a:rPr>
              <a:t>max_depth</a:t>
            </a:r>
            <a:r>
              <a:rPr lang="en-IN" dirty="0">
                <a:solidFill>
                  <a:schemeClr val="bg1"/>
                </a:solidFill>
                <a:latin typeface="Baskerville Old Face" panose="02020602080505020303" pitchFamily="18" charset="0"/>
              </a:rPr>
              <a:t>': None, '</a:t>
            </a:r>
            <a:r>
              <a:rPr lang="en-IN" dirty="0" err="1">
                <a:solidFill>
                  <a:schemeClr val="bg1"/>
                </a:solidFill>
                <a:latin typeface="Baskerville Old Face" panose="02020602080505020303" pitchFamily="18" charset="0"/>
              </a:rPr>
              <a:t>n_estimators</a:t>
            </a:r>
            <a:r>
              <a:rPr lang="en-IN" dirty="0">
                <a:solidFill>
                  <a:schemeClr val="bg1"/>
                </a:solidFill>
                <a:latin typeface="Baskerville Old Face" panose="02020602080505020303" pitchFamily="18" charset="0"/>
              </a:rPr>
              <a:t>': 150, '</a:t>
            </a:r>
            <a:r>
              <a:rPr lang="en-IN" dirty="0" err="1">
                <a:solidFill>
                  <a:schemeClr val="bg1"/>
                </a:solidFill>
                <a:latin typeface="Baskerville Old Face" panose="02020602080505020303" pitchFamily="18" charset="0"/>
              </a:rPr>
              <a:t>random_state</a:t>
            </a:r>
            <a:r>
              <a:rPr lang="en-IN" dirty="0">
                <a:solidFill>
                  <a:schemeClr val="bg1"/>
                </a:solidFill>
                <a:latin typeface="Baskerville Old Face" panose="02020602080505020303" pitchFamily="18" charset="0"/>
              </a:rPr>
              <a:t>': 42}</a:t>
            </a:r>
          </a:p>
          <a:p>
            <a:r>
              <a:rPr lang="en-IN" dirty="0">
                <a:solidFill>
                  <a:schemeClr val="bg1"/>
                </a:solidFill>
                <a:latin typeface="Baskerville Old Face" panose="02020602080505020303" pitchFamily="18" charset="0"/>
              </a:rPr>
              <a:t>Best Model - Mean Squared Error (MSE): 0.036</a:t>
            </a:r>
          </a:p>
          <a:p>
            <a:r>
              <a:rPr lang="en-IN" dirty="0">
                <a:solidFill>
                  <a:schemeClr val="bg1"/>
                </a:solidFill>
                <a:latin typeface="Baskerville Old Face" panose="02020602080505020303" pitchFamily="18" charset="0"/>
              </a:rPr>
              <a:t>Best Model - R-squared Score: 0.963</a:t>
            </a:r>
          </a:p>
        </p:txBody>
      </p:sp>
      <p:sp>
        <p:nvSpPr>
          <p:cNvPr id="8" name="Rectangle 7"/>
          <p:cNvSpPr/>
          <p:nvPr/>
        </p:nvSpPr>
        <p:spPr>
          <a:xfrm>
            <a:off x="1276664" y="1589006"/>
            <a:ext cx="3799438" cy="461665"/>
          </a:xfrm>
          <a:prstGeom prst="rect">
            <a:avLst/>
          </a:prstGeom>
        </p:spPr>
        <p:txBody>
          <a:bodyPr wrap="none">
            <a:spAutoFit/>
          </a:bodyPr>
          <a:lstStyle/>
          <a:p>
            <a:r>
              <a:rPr lang="en-IN" sz="2400" b="1" dirty="0">
                <a:latin typeface="Baskerville Old Face" panose="02020602080505020303" pitchFamily="18" charset="0"/>
              </a:rPr>
              <a:t>With Duplicates and Outliers</a:t>
            </a:r>
          </a:p>
        </p:txBody>
      </p:sp>
      <p:sp>
        <p:nvSpPr>
          <p:cNvPr id="9" name="Rectangle 8"/>
          <p:cNvSpPr/>
          <p:nvPr/>
        </p:nvSpPr>
        <p:spPr>
          <a:xfrm>
            <a:off x="6471422" y="1589006"/>
            <a:ext cx="4392549" cy="461665"/>
          </a:xfrm>
          <a:prstGeom prst="rect">
            <a:avLst/>
          </a:prstGeom>
        </p:spPr>
        <p:txBody>
          <a:bodyPr wrap="none">
            <a:spAutoFit/>
          </a:bodyPr>
          <a:lstStyle/>
          <a:p>
            <a:r>
              <a:rPr lang="en-IN" sz="2400" b="1" dirty="0">
                <a:latin typeface="Baskerville Old Face" panose="02020602080505020303" pitchFamily="18" charset="0"/>
              </a:rPr>
              <a:t>Removing Duplicates and Outliers</a:t>
            </a:r>
          </a:p>
        </p:txBody>
      </p:sp>
    </p:spTree>
    <p:extLst>
      <p:ext uri="{BB962C8B-B14F-4D97-AF65-F5344CB8AC3E}">
        <p14:creationId xmlns:p14="http://schemas.microsoft.com/office/powerpoint/2010/main" val="35436711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1"/>
            <a:ext cx="11050589" cy="737420"/>
          </a:xfrm>
        </p:spPr>
        <p:txBody>
          <a:bodyPr/>
          <a:lstStyle/>
          <a:p>
            <a:r>
              <a:rPr lang="en-IN" dirty="0">
                <a:solidFill>
                  <a:schemeClr val="bg1"/>
                </a:solidFill>
                <a:latin typeface="Baskerville Old Face" panose="02020602080505020303" pitchFamily="18" charset="0"/>
              </a:rPr>
              <a:t>Decision Tree </a:t>
            </a:r>
            <a:r>
              <a:rPr lang="en-IN" dirty="0" err="1" smtClean="0">
                <a:solidFill>
                  <a:schemeClr val="bg1"/>
                </a:solidFill>
                <a:latin typeface="Baskerville Old Face" panose="02020602080505020303" pitchFamily="18" charset="0"/>
              </a:rPr>
              <a:t>Regressor</a:t>
            </a:r>
            <a:r>
              <a:rPr lang="en-IN" dirty="0" smtClean="0">
                <a:solidFill>
                  <a:schemeClr val="bg1"/>
                </a:solidFill>
                <a:latin typeface="Baskerville Old Face" panose="02020602080505020303" pitchFamily="18" charset="0"/>
              </a:rPr>
              <a:t> Model building </a:t>
            </a: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1" y="737420"/>
            <a:ext cx="4266332" cy="1415846"/>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smtClean="0">
                <a:solidFill>
                  <a:schemeClr val="bg1"/>
                </a:solidFill>
                <a:latin typeface="Baskerville Old Face" panose="02020602080505020303" pitchFamily="18" charset="0"/>
              </a:rPr>
              <a:t>0.0649</a:t>
            </a:r>
            <a:endParaRPr lang="en-US" altLang="en-US" b="1" dirty="0">
              <a:solidFill>
                <a:schemeClr val="bg1"/>
              </a:solidFill>
              <a:latin typeface="Baskerville Old Face" panose="02020602080505020303" pitchFamily="18" charset="0"/>
            </a:endParaRP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IN" dirty="0">
                <a:solidFill>
                  <a:schemeClr val="bg1"/>
                </a:solidFill>
                <a:latin typeface="Baskerville Old Face" panose="02020602080505020303" pitchFamily="18" charset="0"/>
              </a:rPr>
              <a:t>0.937</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263148" y="865239"/>
            <a:ext cx="4784263" cy="1288026"/>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smtClean="0">
                <a:solidFill>
                  <a:schemeClr val="bg1"/>
                </a:solidFill>
                <a:latin typeface="Baskerville Old Face" panose="02020602080505020303" pitchFamily="18" charset="0"/>
              </a:rPr>
              <a:t>0.0680</a:t>
            </a:r>
            <a:endParaRPr lang="en-US" altLang="en-US" dirty="0" smtClean="0">
              <a:solidFill>
                <a:schemeClr val="bg1"/>
              </a:solidFill>
              <a:latin typeface="Baskerville Old Face" panose="02020602080505020303" pitchFamily="18" charset="0"/>
            </a:endParaRPr>
          </a:p>
          <a:p>
            <a:pPr marL="0" indent="0" eaLnBrk="0" fontAlgn="base" hangingPunct="0">
              <a:lnSpc>
                <a:spcPct val="100000"/>
              </a:lnSpc>
              <a:spcBef>
                <a:spcPct val="0"/>
              </a:spcBef>
              <a:spcAft>
                <a:spcPct val="0"/>
              </a:spcAft>
              <a:buSzTx/>
              <a:buNone/>
            </a:pP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a:t>
            </a:r>
            <a:r>
              <a:rPr lang="en-US" altLang="en-US" dirty="0" smtClean="0">
                <a:solidFill>
                  <a:srgbClr val="000000"/>
                </a:solidFill>
                <a:latin typeface="Baskerville Old Face" panose="02020602080505020303" pitchFamily="18" charset="0"/>
              </a:rPr>
              <a:t>: </a:t>
            </a:r>
            <a:r>
              <a:rPr lang="en-IN" dirty="0">
                <a:solidFill>
                  <a:schemeClr val="bg1"/>
                </a:solidFill>
                <a:latin typeface="Baskerville Old Face" panose="02020602080505020303" pitchFamily="18" charset="0"/>
              </a:rPr>
              <a:t>0.93009</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93721"/>
            <a:ext cx="5633883" cy="4464279"/>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393721"/>
            <a:ext cx="6019800" cy="4464279"/>
          </a:xfrm>
          <a:prstGeom prst="rect">
            <a:avLst/>
          </a:prstGeom>
        </p:spPr>
      </p:pic>
    </p:spTree>
    <p:extLst>
      <p:ext uri="{BB962C8B-B14F-4D97-AF65-F5344CB8AC3E}">
        <p14:creationId xmlns:p14="http://schemas.microsoft.com/office/powerpoint/2010/main" val="7778546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865239"/>
          </a:xfrm>
        </p:spPr>
        <p:txBody>
          <a:bodyPr/>
          <a:lstStyle/>
          <a:p>
            <a:r>
              <a:rPr lang="en-IN" dirty="0">
                <a:solidFill>
                  <a:schemeClr val="bg1"/>
                </a:solidFill>
                <a:latin typeface="Baskerville Old Face" panose="02020602080505020303" pitchFamily="18" charset="0"/>
              </a:rPr>
              <a:t>K-Nearest </a:t>
            </a:r>
            <a:r>
              <a:rPr lang="en-IN" dirty="0" err="1">
                <a:solidFill>
                  <a:schemeClr val="bg1"/>
                </a:solidFill>
                <a:latin typeface="Baskerville Old Face" panose="02020602080505020303" pitchFamily="18" charset="0"/>
              </a:rPr>
              <a:t>Neighbors</a:t>
            </a:r>
            <a:r>
              <a:rPr lang="en-IN" dirty="0">
                <a:solidFill>
                  <a:schemeClr val="bg1"/>
                </a:solidFill>
                <a:latin typeface="Baskerville Old Face" panose="02020602080505020303" pitchFamily="18" charset="0"/>
              </a:rPr>
              <a:t> (KNN) </a:t>
            </a:r>
            <a:r>
              <a:rPr lang="en-IN" dirty="0" err="1">
                <a:solidFill>
                  <a:schemeClr val="bg1"/>
                </a:solidFill>
                <a:latin typeface="Baskerville Old Face" panose="02020602080505020303" pitchFamily="18" charset="0"/>
              </a:rPr>
              <a:t>Regressor</a:t>
            </a: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865240"/>
            <a:ext cx="4148345" cy="1376516"/>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0.051 </a:t>
            </a:r>
            <a:r>
              <a:rPr lang="en-IN" dirty="0"/>
              <a:t/>
            </a:r>
            <a:br>
              <a:rPr lang="en-IN" dirty="0"/>
            </a:b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a:t>
            </a:r>
            <a:r>
              <a:rPr lang="en-IN" dirty="0">
                <a:solidFill>
                  <a:schemeClr val="bg1"/>
                </a:solidFill>
                <a:latin typeface="Baskerville Old Face" panose="02020602080505020303" pitchFamily="18" charset="0"/>
              </a:rPr>
              <a:t>0.951</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865239"/>
            <a:ext cx="4875211" cy="1376517"/>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0.046</a:t>
            </a:r>
            <a:endParaRPr lang="en-US" altLang="en-US" b="1" dirty="0">
              <a:solidFill>
                <a:schemeClr val="bg1"/>
              </a:solidFill>
              <a:latin typeface="Baskerville Old Face" panose="02020602080505020303" pitchFamily="18" charset="0"/>
            </a:endParaRP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R-squared Score: </a:t>
            </a:r>
            <a:r>
              <a:rPr lang="en-US" altLang="en-US" dirty="0" smtClean="0">
                <a:solidFill>
                  <a:srgbClr val="000000"/>
                </a:solidFill>
                <a:latin typeface="Baskerville Old Face" panose="02020602080505020303" pitchFamily="18" charset="0"/>
              </a:rPr>
              <a:t>0.953</a:t>
            </a:r>
            <a:endParaRPr lang="en-IN" dirty="0">
              <a:latin typeface="Baskerville Old Face" panose="02020602080505020303"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0874"/>
            <a:ext cx="5781368" cy="440712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422297"/>
            <a:ext cx="6019800" cy="4464279"/>
          </a:xfrm>
          <a:prstGeom prst="rect">
            <a:avLst/>
          </a:prstGeom>
        </p:spPr>
      </p:pic>
    </p:spTree>
    <p:extLst>
      <p:ext uri="{BB962C8B-B14F-4D97-AF65-F5344CB8AC3E}">
        <p14:creationId xmlns:p14="http://schemas.microsoft.com/office/powerpoint/2010/main" val="2297432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831387" cy="1278194"/>
          </a:xfrm>
        </p:spPr>
        <p:txBody>
          <a:bodyPr/>
          <a:lstStyle/>
          <a:p>
            <a:r>
              <a:rPr lang="en-IN" dirty="0">
                <a:solidFill>
                  <a:schemeClr val="bg1"/>
                </a:solidFill>
                <a:latin typeface="Baskerville Old Face" panose="02020602080505020303" pitchFamily="18" charset="0"/>
              </a:rPr>
              <a:t>Boosting Techniques</a:t>
            </a:r>
            <a:br>
              <a:rPr lang="en-IN" dirty="0">
                <a:solidFill>
                  <a:schemeClr val="bg1"/>
                </a:solidFill>
                <a:latin typeface="Baskerville Old Face" panose="02020602080505020303" pitchFamily="18" charset="0"/>
              </a:rPr>
            </a:br>
            <a:r>
              <a:rPr lang="en-IN" dirty="0">
                <a:solidFill>
                  <a:schemeClr val="bg1"/>
                </a:solidFill>
                <a:latin typeface="Baskerville Old Face" panose="02020602080505020303" pitchFamily="18" charset="0"/>
              </a:rPr>
              <a:t>Gradient Boosting </a:t>
            </a:r>
            <a:r>
              <a:rPr lang="en-IN" dirty="0" err="1">
                <a:solidFill>
                  <a:schemeClr val="bg1"/>
                </a:solidFill>
                <a:latin typeface="Baskerville Old Face" panose="02020602080505020303" pitchFamily="18" charset="0"/>
              </a:rPr>
              <a:t>Regressor</a:t>
            </a: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1189703"/>
            <a:ext cx="4878389" cy="4601497"/>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0.053</a:t>
            </a:r>
            <a:r>
              <a:rPr lang="en-IN" dirty="0"/>
              <a:t/>
            </a:r>
            <a:br>
              <a:rPr lang="en-IN" dirty="0"/>
            </a:br>
            <a:r>
              <a:rPr lang="en-US" altLang="en-US" dirty="0">
                <a:solidFill>
                  <a:srgbClr val="000000"/>
                </a:solidFill>
                <a:latin typeface="Baskerville Old Face" panose="02020602080505020303" pitchFamily="18" charset="0"/>
              </a:rPr>
              <a:t>R-squared Score: </a:t>
            </a:r>
            <a:r>
              <a:rPr lang="en-US" altLang="en-US" dirty="0" smtClean="0">
                <a:solidFill>
                  <a:srgbClr val="000000"/>
                </a:solidFill>
                <a:latin typeface="Baskerville Old Face" panose="02020602080505020303" pitchFamily="18" charset="0"/>
              </a:rPr>
              <a:t>0.949</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1278194"/>
            <a:ext cx="4875211" cy="4513006"/>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0.046</a:t>
            </a:r>
            <a:r>
              <a:rPr lang="en-IN" dirty="0"/>
              <a:t> </a:t>
            </a:r>
            <a:br>
              <a:rPr lang="en-IN" dirty="0"/>
            </a:br>
            <a:r>
              <a:rPr lang="en-US" altLang="en-US" dirty="0" smtClean="0">
                <a:solidFill>
                  <a:srgbClr val="000000"/>
                </a:solidFill>
                <a:latin typeface="Baskerville Old Face" panose="02020602080505020303" pitchFamily="18" charset="0"/>
              </a:rPr>
              <a:t>R-squared </a:t>
            </a:r>
            <a:r>
              <a:rPr lang="en-US" altLang="en-US" dirty="0">
                <a:solidFill>
                  <a:srgbClr val="000000"/>
                </a:solidFill>
                <a:latin typeface="Baskerville Old Face" panose="02020602080505020303" pitchFamily="18" charset="0"/>
              </a:rPr>
              <a:t>Score: </a:t>
            </a:r>
            <a:r>
              <a:rPr lang="en-US" altLang="en-US" dirty="0" smtClean="0">
                <a:solidFill>
                  <a:srgbClr val="000000"/>
                </a:solidFill>
                <a:latin typeface="Baskerville Old Face" panose="02020602080505020303" pitchFamily="18" charset="0"/>
              </a:rPr>
              <a:t>0.953</a:t>
            </a:r>
            <a:endParaRPr lang="en-IN" dirty="0">
              <a:latin typeface="Baskerville Old Face" panose="02020602080505020303"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13702"/>
            <a:ext cx="5535561" cy="41442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99" y="2713702"/>
            <a:ext cx="6172201" cy="4144297"/>
          </a:xfrm>
          <a:prstGeom prst="rect">
            <a:avLst/>
          </a:prstGeom>
        </p:spPr>
      </p:pic>
    </p:spTree>
    <p:extLst>
      <p:ext uri="{BB962C8B-B14F-4D97-AF65-F5344CB8AC3E}">
        <p14:creationId xmlns:p14="http://schemas.microsoft.com/office/powerpoint/2010/main" val="1603406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4439" y="0"/>
            <a:ext cx="8962972" cy="884903"/>
          </a:xfrm>
        </p:spPr>
        <p:txBody>
          <a:bodyPr/>
          <a:lstStyle/>
          <a:p>
            <a:r>
              <a:rPr lang="en-IN" dirty="0" err="1">
                <a:solidFill>
                  <a:schemeClr val="bg1"/>
                </a:solidFill>
              </a:rPr>
              <a:t>AdaBoost</a:t>
            </a:r>
            <a:r>
              <a:rPr lang="en-IN" dirty="0">
                <a:solidFill>
                  <a:schemeClr val="bg1"/>
                </a:solidFill>
              </a:rPr>
              <a:t> </a:t>
            </a:r>
            <a:r>
              <a:rPr lang="en-IN" dirty="0" err="1">
                <a:solidFill>
                  <a:schemeClr val="bg1"/>
                </a:solidFill>
              </a:rPr>
              <a:t>Regressor</a:t>
            </a:r>
            <a:r>
              <a:rPr lang="en-IN" dirty="0">
                <a:solidFill>
                  <a:schemeClr val="bg1"/>
                </a:solidFill>
              </a:rPr>
              <a:t> model</a:t>
            </a:r>
          </a:p>
        </p:txBody>
      </p:sp>
      <p:sp>
        <p:nvSpPr>
          <p:cNvPr id="3" name="Content Placeholder 2"/>
          <p:cNvSpPr>
            <a:spLocks noGrp="1"/>
          </p:cNvSpPr>
          <p:nvPr>
            <p:ph sz="half" idx="1"/>
          </p:nvPr>
        </p:nvSpPr>
        <p:spPr>
          <a:xfrm>
            <a:off x="1141410" y="884904"/>
            <a:ext cx="4878389" cy="1288026"/>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IN" altLang="en-US" dirty="0" smtClean="0">
                <a:solidFill>
                  <a:schemeClr val="bg1"/>
                </a:solidFill>
                <a:latin typeface="Baskerville Old Face" panose="02020602080505020303" pitchFamily="18" charset="0"/>
              </a:rPr>
              <a:t>0.089</a:t>
            </a:r>
            <a:r>
              <a:rPr lang="en-IN" dirty="0"/>
              <a:t/>
            </a:r>
            <a:br>
              <a:rPr lang="en-IN" dirty="0"/>
            </a:br>
            <a:r>
              <a:rPr lang="en-US" altLang="en-US" dirty="0">
                <a:solidFill>
                  <a:srgbClr val="000000"/>
                </a:solidFill>
                <a:latin typeface="Baskerville Old Face" panose="02020602080505020303" pitchFamily="18" charset="0"/>
              </a:rPr>
              <a:t>R-squared Score: </a:t>
            </a:r>
            <a:r>
              <a:rPr lang="en-IN" dirty="0">
                <a:solidFill>
                  <a:schemeClr val="bg1"/>
                </a:solidFill>
                <a:latin typeface="Baskerville Old Face" panose="02020602080505020303" pitchFamily="18" charset="0"/>
              </a:rPr>
              <a:t>0.915</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884903"/>
            <a:ext cx="4875211" cy="1288027"/>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smtClean="0"/>
              <a:t> </a:t>
            </a:r>
            <a:r>
              <a:rPr lang="en-IN" dirty="0" smtClean="0">
                <a:solidFill>
                  <a:schemeClr val="bg1"/>
                </a:solidFill>
                <a:latin typeface="Baskerville Old Face" panose="02020602080505020303" pitchFamily="18" charset="0"/>
              </a:rPr>
              <a:t>0.049</a:t>
            </a:r>
            <a:r>
              <a:rPr lang="en-IN" dirty="0"/>
              <a:t/>
            </a:r>
            <a:br>
              <a:rPr lang="en-IN" dirty="0"/>
            </a:br>
            <a:r>
              <a:rPr lang="en-US" altLang="en-US" dirty="0">
                <a:solidFill>
                  <a:srgbClr val="000000"/>
                </a:solidFill>
                <a:latin typeface="Baskerville Old Face" panose="02020602080505020303" pitchFamily="18" charset="0"/>
              </a:rPr>
              <a:t>R-squared Score: </a:t>
            </a:r>
            <a:r>
              <a:rPr lang="en-IN" dirty="0">
                <a:solidFill>
                  <a:schemeClr val="bg1"/>
                </a:solidFill>
                <a:latin typeface="Baskerville Old Face" panose="02020602080505020303" pitchFamily="18" charset="0"/>
              </a:rPr>
              <a:t>0.95</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74670"/>
            <a:ext cx="5751870" cy="44833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74670"/>
            <a:ext cx="6095999" cy="4483330"/>
          </a:xfrm>
          <a:prstGeom prst="rect">
            <a:avLst/>
          </a:prstGeom>
        </p:spPr>
      </p:pic>
    </p:spTree>
    <p:extLst>
      <p:ext uri="{BB962C8B-B14F-4D97-AF65-F5344CB8AC3E}">
        <p14:creationId xmlns:p14="http://schemas.microsoft.com/office/powerpoint/2010/main" val="341342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955" y="0"/>
            <a:ext cx="9110456" cy="983226"/>
          </a:xfrm>
        </p:spPr>
        <p:txBody>
          <a:bodyPr/>
          <a:lstStyle/>
          <a:p>
            <a:r>
              <a:rPr lang="en-IN" dirty="0">
                <a:solidFill>
                  <a:schemeClr val="bg1"/>
                </a:solidFill>
              </a:rPr>
              <a:t>XGB </a:t>
            </a:r>
            <a:r>
              <a:rPr lang="en-IN" dirty="0" err="1" smtClean="0">
                <a:solidFill>
                  <a:schemeClr val="bg1"/>
                </a:solidFill>
              </a:rPr>
              <a:t>Regressor</a:t>
            </a:r>
            <a:r>
              <a:rPr lang="en-IN" dirty="0" smtClean="0">
                <a:solidFill>
                  <a:schemeClr val="bg1"/>
                </a:solidFill>
              </a:rPr>
              <a:t> model building </a:t>
            </a:r>
            <a:endParaRPr lang="en-IN" dirty="0">
              <a:solidFill>
                <a:schemeClr val="bg1"/>
              </a:solidFill>
            </a:endParaRPr>
          </a:p>
        </p:txBody>
      </p:sp>
      <p:sp>
        <p:nvSpPr>
          <p:cNvPr id="3" name="Content Placeholder 2"/>
          <p:cNvSpPr>
            <a:spLocks noGrp="1"/>
          </p:cNvSpPr>
          <p:nvPr>
            <p:ph sz="half" idx="1"/>
          </p:nvPr>
        </p:nvSpPr>
        <p:spPr>
          <a:xfrm>
            <a:off x="1141410" y="983226"/>
            <a:ext cx="4295829" cy="1425677"/>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US" altLang="en-US" dirty="0" smtClean="0">
                <a:solidFill>
                  <a:schemeClr val="bg1"/>
                </a:solidFill>
                <a:latin typeface="Baskerville Old Face" panose="02020602080505020303" pitchFamily="18" charset="0"/>
              </a:rPr>
              <a:t>0.088</a:t>
            </a:r>
            <a:r>
              <a:rPr lang="en-IN" dirty="0"/>
              <a:t/>
            </a:r>
            <a:br>
              <a:rPr lang="en-IN" dirty="0"/>
            </a:br>
            <a:r>
              <a:rPr lang="en-US" altLang="en-US" dirty="0">
                <a:solidFill>
                  <a:srgbClr val="000000"/>
                </a:solidFill>
                <a:latin typeface="Baskerville Old Face" panose="02020602080505020303" pitchFamily="18" charset="0"/>
              </a:rPr>
              <a:t>R-squared Score: </a:t>
            </a:r>
            <a:r>
              <a:rPr lang="en-US" altLang="en-US" dirty="0" smtClean="0">
                <a:solidFill>
                  <a:srgbClr val="000000"/>
                </a:solidFill>
                <a:latin typeface="Baskerville Old Face" panose="02020602080505020303" pitchFamily="18" charset="0"/>
              </a:rPr>
              <a:t>0.914</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983226"/>
            <a:ext cx="4875211" cy="1317522"/>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altLang="en-US" dirty="0" smtClean="0"/>
              <a:t> </a:t>
            </a:r>
            <a:r>
              <a:rPr lang="en-IN" altLang="en-US" dirty="0" smtClean="0">
                <a:solidFill>
                  <a:schemeClr val="bg1"/>
                </a:solidFill>
                <a:latin typeface="Baskerville Old Face" panose="02020602080505020303" pitchFamily="18" charset="0"/>
              </a:rPr>
              <a:t>0.088</a:t>
            </a:r>
            <a:r>
              <a:rPr lang="en-IN" dirty="0"/>
              <a:t/>
            </a:r>
            <a:br>
              <a:rPr lang="en-IN" dirty="0"/>
            </a:br>
            <a:r>
              <a:rPr lang="en-US" altLang="en-US" dirty="0">
                <a:solidFill>
                  <a:srgbClr val="000000"/>
                </a:solidFill>
                <a:latin typeface="Baskerville Old Face" panose="02020602080505020303" pitchFamily="18" charset="0"/>
              </a:rPr>
              <a:t>R-squared Score: </a:t>
            </a:r>
            <a:r>
              <a:rPr lang="en-US" altLang="en-US" dirty="0" smtClean="0">
                <a:solidFill>
                  <a:srgbClr val="000000"/>
                </a:solidFill>
                <a:latin typeface="Baskerville Old Face" panose="02020602080505020303" pitchFamily="18" charset="0"/>
              </a:rPr>
              <a:t>0.098</a:t>
            </a:r>
            <a:endParaRPr lang="en-IN" dirty="0">
              <a:solidFill>
                <a:schemeClr val="bg1"/>
              </a:solidFill>
              <a:latin typeface="Baskerville Old Face" panose="020206020805050203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0874"/>
            <a:ext cx="5624052" cy="44071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408903"/>
            <a:ext cx="6019800" cy="4457929"/>
          </a:xfrm>
          <a:prstGeom prst="rect">
            <a:avLst/>
          </a:prstGeom>
        </p:spPr>
      </p:pic>
    </p:spTree>
    <p:extLst>
      <p:ext uri="{BB962C8B-B14F-4D97-AF65-F5344CB8AC3E}">
        <p14:creationId xmlns:p14="http://schemas.microsoft.com/office/powerpoint/2010/main" val="4217534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599" y="0"/>
            <a:ext cx="8913811" cy="963561"/>
          </a:xfrm>
        </p:spPr>
        <p:txBody>
          <a:bodyPr/>
          <a:lstStyle/>
          <a:p>
            <a:r>
              <a:rPr lang="en-IN" dirty="0" smtClean="0">
                <a:solidFill>
                  <a:schemeClr val="bg1"/>
                </a:solidFill>
                <a:latin typeface="Baskerville Old Face" panose="02020602080505020303" pitchFamily="18" charset="0"/>
              </a:rPr>
              <a:t>Bagging model building</a:t>
            </a:r>
            <a:endParaRPr lang="en-IN" dirty="0">
              <a:solidFill>
                <a:schemeClr val="bg1"/>
              </a:solidFill>
              <a:latin typeface="Baskerville Old Face" panose="02020602080505020303" pitchFamily="18" charset="0"/>
            </a:endParaRPr>
          </a:p>
        </p:txBody>
      </p:sp>
      <p:sp>
        <p:nvSpPr>
          <p:cNvPr id="3" name="Content Placeholder 2"/>
          <p:cNvSpPr>
            <a:spLocks noGrp="1"/>
          </p:cNvSpPr>
          <p:nvPr>
            <p:ph sz="half" idx="1"/>
          </p:nvPr>
        </p:nvSpPr>
        <p:spPr>
          <a:xfrm>
            <a:off x="1141410" y="845574"/>
            <a:ext cx="4878389" cy="1366684"/>
          </a:xfrm>
        </p:spPr>
        <p:txBody>
          <a:bodyPr/>
          <a:lstStyle/>
          <a:p>
            <a:r>
              <a:rPr lang="en-IN" b="1" dirty="0">
                <a:latin typeface="Baskerville Old Face" panose="02020602080505020303" pitchFamily="18" charset="0"/>
              </a:rPr>
              <a:t>With Duplicates and Outliers</a:t>
            </a:r>
          </a:p>
          <a:p>
            <a:pPr marL="0" lv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a:t>
            </a:r>
            <a:r>
              <a:rPr lang="en-US" altLang="en-US" dirty="0">
                <a:solidFill>
                  <a:schemeClr val="bg1"/>
                </a:solidFill>
                <a:latin typeface="Baskerville Old Face" panose="02020602080505020303" pitchFamily="18" charset="0"/>
              </a:rPr>
              <a:t> </a:t>
            </a:r>
            <a:r>
              <a:rPr lang="en-IN" dirty="0">
                <a:solidFill>
                  <a:schemeClr val="bg1"/>
                </a:solidFill>
                <a:latin typeface="Baskerville Old Face" panose="02020602080505020303" pitchFamily="18" charset="0"/>
              </a:rPr>
              <a:t>0.0404</a:t>
            </a:r>
            <a:r>
              <a:rPr lang="en-IN" dirty="0"/>
              <a:t/>
            </a:r>
            <a:br>
              <a:rPr lang="en-IN" dirty="0"/>
            </a:br>
            <a:r>
              <a:rPr lang="en-US" altLang="en-US" dirty="0">
                <a:solidFill>
                  <a:srgbClr val="000000"/>
                </a:solidFill>
                <a:latin typeface="Baskerville Old Face" panose="02020602080505020303" pitchFamily="18" charset="0"/>
              </a:rPr>
              <a:t>R-squared </a:t>
            </a:r>
            <a:r>
              <a:rPr lang="en-US" altLang="en-US" dirty="0" smtClean="0">
                <a:solidFill>
                  <a:srgbClr val="000000"/>
                </a:solidFill>
                <a:latin typeface="Baskerville Old Face" panose="02020602080505020303" pitchFamily="18" charset="0"/>
              </a:rPr>
              <a:t>Score:</a:t>
            </a:r>
            <a:r>
              <a:rPr lang="en-IN" dirty="0">
                <a:solidFill>
                  <a:schemeClr val="bg1"/>
                </a:solidFill>
                <a:latin typeface="Baskerville Old Face" panose="02020602080505020303" pitchFamily="18" charset="0"/>
              </a:rPr>
              <a:t>0.961</a:t>
            </a:r>
            <a:r>
              <a:rPr lang="en-US" altLang="en-US" dirty="0" smtClean="0">
                <a:solidFill>
                  <a:srgbClr val="000000"/>
                </a:solidFill>
                <a:latin typeface="Baskerville Old Face" panose="02020602080505020303" pitchFamily="18" charset="0"/>
              </a:rPr>
              <a:t> </a:t>
            </a:r>
            <a:endParaRPr lang="en-US" altLang="en-US" b="1" dirty="0">
              <a:solidFill>
                <a:schemeClr val="bg1"/>
              </a:solidFill>
              <a:latin typeface="Baskerville Old Face" panose="02020602080505020303" pitchFamily="18" charset="0"/>
            </a:endParaRPr>
          </a:p>
        </p:txBody>
      </p:sp>
      <p:sp>
        <p:nvSpPr>
          <p:cNvPr id="4" name="Content Placeholder 3"/>
          <p:cNvSpPr>
            <a:spLocks noGrp="1"/>
          </p:cNvSpPr>
          <p:nvPr>
            <p:ph sz="half" idx="2"/>
          </p:nvPr>
        </p:nvSpPr>
        <p:spPr>
          <a:xfrm>
            <a:off x="6172200" y="845575"/>
            <a:ext cx="4875211" cy="1535446"/>
          </a:xfrm>
        </p:spPr>
        <p:txBody>
          <a:bodyPr/>
          <a:lstStyle/>
          <a:p>
            <a:r>
              <a:rPr lang="en-IN" b="1" dirty="0">
                <a:latin typeface="Baskerville Old Face" panose="02020602080505020303" pitchFamily="18" charset="0"/>
              </a:rPr>
              <a:t>Removing Duplicates and Outliers</a:t>
            </a:r>
          </a:p>
          <a:p>
            <a:pPr marL="0" indent="0" eaLnBrk="0" fontAlgn="base" hangingPunct="0">
              <a:lnSpc>
                <a:spcPct val="100000"/>
              </a:lnSpc>
              <a:spcBef>
                <a:spcPct val="0"/>
              </a:spcBef>
              <a:spcAft>
                <a:spcPct val="0"/>
              </a:spcAft>
              <a:buSzTx/>
              <a:buNone/>
            </a:pPr>
            <a:r>
              <a:rPr lang="en-US" altLang="en-US" dirty="0">
                <a:solidFill>
                  <a:srgbClr val="000000"/>
                </a:solidFill>
                <a:latin typeface="Baskerville Old Face" panose="02020602080505020303" pitchFamily="18" charset="0"/>
              </a:rPr>
              <a:t>Mean Squared Error: </a:t>
            </a:r>
            <a:r>
              <a:rPr lang="en-IN" dirty="0">
                <a:solidFill>
                  <a:schemeClr val="bg1"/>
                </a:solidFill>
                <a:latin typeface="Baskerville Old Face" panose="02020602080505020303" pitchFamily="18" charset="0"/>
              </a:rPr>
              <a:t>0.0417</a:t>
            </a:r>
            <a:r>
              <a:rPr lang="en-IN" altLang="en-US" dirty="0" smtClean="0"/>
              <a:t> </a:t>
            </a:r>
            <a:r>
              <a:rPr lang="en-IN" dirty="0"/>
              <a:t/>
            </a:r>
            <a:br>
              <a:rPr lang="en-IN" dirty="0"/>
            </a:br>
            <a:r>
              <a:rPr lang="en-US" altLang="en-US" dirty="0">
                <a:solidFill>
                  <a:srgbClr val="000000"/>
                </a:solidFill>
                <a:latin typeface="Baskerville Old Face" panose="02020602080505020303" pitchFamily="18" charset="0"/>
              </a:rPr>
              <a:t>R-squared Score: </a:t>
            </a:r>
            <a:r>
              <a:rPr lang="en-IN" dirty="0">
                <a:solidFill>
                  <a:schemeClr val="bg1"/>
                </a:solidFill>
                <a:latin typeface="Baskerville Old Face" panose="02020602080505020303" pitchFamily="18" charset="0"/>
              </a:rPr>
              <a:t>0.957</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1020"/>
            <a:ext cx="5771535" cy="44769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799" y="2412772"/>
            <a:ext cx="6172201" cy="4445228"/>
          </a:xfrm>
          <a:prstGeom prst="rect">
            <a:avLst/>
          </a:prstGeom>
        </p:spPr>
      </p:pic>
    </p:spTree>
    <p:extLst>
      <p:ext uri="{BB962C8B-B14F-4D97-AF65-F5344CB8AC3E}">
        <p14:creationId xmlns:p14="http://schemas.microsoft.com/office/powerpoint/2010/main" val="216784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3368" y="288759"/>
            <a:ext cx="10363199" cy="3108543"/>
          </a:xfrm>
          <a:prstGeom prst="rect">
            <a:avLst/>
          </a:prstGeom>
        </p:spPr>
        <p:txBody>
          <a:bodyPr wrap="square">
            <a:spAutoFit/>
          </a:bodyPr>
          <a:lstStyle/>
          <a:p>
            <a:r>
              <a:rPr lang="en-US" sz="2800" b="1" dirty="0">
                <a:solidFill>
                  <a:srgbClr val="000000"/>
                </a:solidFill>
                <a:latin typeface="Baskerville Old Face" panose="02020602080505020303" pitchFamily="18" charset="0"/>
              </a:rPr>
              <a:t>Data Set Details:</a:t>
            </a:r>
            <a:r>
              <a:rPr lang="en-US" sz="2400" b="1" dirty="0">
                <a:solidFill>
                  <a:srgbClr val="000000"/>
                </a:solidFill>
                <a:latin typeface="Baskerville Old Face" panose="02020602080505020303" pitchFamily="18" charset="0"/>
              </a:rPr>
              <a:t> </a:t>
            </a:r>
            <a:endParaRPr lang="en-US" sz="2400" b="1" dirty="0" smtClean="0">
              <a:solidFill>
                <a:srgbClr val="000000"/>
              </a:solidFill>
              <a:latin typeface="Baskerville Old Face" panose="02020602080505020303" pitchFamily="18" charset="0"/>
            </a:endParaRPr>
          </a:p>
          <a:p>
            <a:endParaRPr lang="en-US" sz="2400" dirty="0">
              <a:latin typeface="Franklin Gothic Book" panose="020B0503020102020204"/>
            </a:endParaRPr>
          </a:p>
          <a:p>
            <a:pPr algn="just"/>
            <a:r>
              <a:rPr lang="en-US" sz="2400" dirty="0">
                <a:solidFill>
                  <a:srgbClr val="000000"/>
                </a:solidFill>
                <a:latin typeface="Baskerville Old Face" panose="02020602080505020303" pitchFamily="18" charset="0"/>
              </a:rPr>
              <a:t>This is a project where the variable to be predicted is energy </a:t>
            </a:r>
            <a:r>
              <a:rPr lang="en-US" sz="2400" dirty="0" smtClean="0">
                <a:solidFill>
                  <a:srgbClr val="000000"/>
                </a:solidFill>
                <a:latin typeface="Baskerville Old Face" panose="02020602080505020303" pitchFamily="18" charset="0"/>
              </a:rPr>
              <a:t>production.</a:t>
            </a:r>
            <a:endParaRPr lang="en-US" sz="2400" dirty="0">
              <a:latin typeface="Baskerville Old Face" panose="02020602080505020303" pitchFamily="18" charset="0"/>
            </a:endParaRPr>
          </a:p>
          <a:p>
            <a:pPr algn="just"/>
            <a:r>
              <a:rPr lang="en-US" sz="2400" dirty="0">
                <a:solidFill>
                  <a:srgbClr val="000000"/>
                </a:solidFill>
                <a:latin typeface="Baskerville Old Face" panose="02020602080505020303" pitchFamily="18" charset="0"/>
              </a:rPr>
              <a:t>The data file contains 9568 observations with five variables collected from a combined cycle power plant over six years when the power plant was set to work with a full load. </a:t>
            </a:r>
            <a:endParaRPr lang="en-US" sz="2400" dirty="0">
              <a:latin typeface="Baskerville Old Face" panose="02020602080505020303" pitchFamily="18" charset="0"/>
            </a:endParaRPr>
          </a:p>
          <a:p>
            <a:endParaRPr lang="en-US" sz="2400" dirty="0" smtClean="0">
              <a:latin typeface="Franklin Gothic Book" panose="020B0503020102020204"/>
            </a:endParaRPr>
          </a:p>
          <a:p>
            <a:endParaRPr lang="en-IN" sz="2400" dirty="0">
              <a:latin typeface="Franklin Gothic Book" panose="020B0503020102020204"/>
            </a:endParaRPr>
          </a:p>
        </p:txBody>
      </p:sp>
      <p:sp>
        <p:nvSpPr>
          <p:cNvPr id="3" name="Rectangle 2"/>
          <p:cNvSpPr/>
          <p:nvPr/>
        </p:nvSpPr>
        <p:spPr>
          <a:xfrm>
            <a:off x="1283367" y="2727158"/>
            <a:ext cx="9817769" cy="3908762"/>
          </a:xfrm>
          <a:prstGeom prst="rect">
            <a:avLst/>
          </a:prstGeom>
        </p:spPr>
        <p:txBody>
          <a:bodyPr wrap="square">
            <a:spAutoFit/>
          </a:bodyPr>
          <a:lstStyle/>
          <a:p>
            <a:endParaRPr lang="en-IN" sz="2800" b="1" dirty="0" smtClean="0">
              <a:solidFill>
                <a:srgbClr val="000000"/>
              </a:solidFill>
              <a:latin typeface="Baskerville Old Face" panose="02020602080505020303" pitchFamily="18" charset="0"/>
            </a:endParaRPr>
          </a:p>
          <a:p>
            <a:r>
              <a:rPr lang="en-IN" sz="2800" b="1" dirty="0" smtClean="0">
                <a:solidFill>
                  <a:srgbClr val="000000"/>
                </a:solidFill>
                <a:latin typeface="Baskerville Old Face" panose="02020602080505020303" pitchFamily="18" charset="0"/>
              </a:rPr>
              <a:t>The </a:t>
            </a:r>
            <a:r>
              <a:rPr lang="en-IN" sz="2800" b="1" dirty="0">
                <a:solidFill>
                  <a:srgbClr val="000000"/>
                </a:solidFill>
                <a:latin typeface="Baskerville Old Face" panose="02020602080505020303" pitchFamily="18" charset="0"/>
              </a:rPr>
              <a:t>variables, or features, are the following</a:t>
            </a:r>
            <a:r>
              <a:rPr lang="en-IN" sz="2800" b="1" dirty="0" smtClean="0">
                <a:solidFill>
                  <a:srgbClr val="000000"/>
                </a:solidFill>
                <a:latin typeface="Baskerville Old Face" panose="02020602080505020303" pitchFamily="18" charset="0"/>
              </a:rPr>
              <a:t>:</a:t>
            </a:r>
          </a:p>
          <a:p>
            <a:endParaRPr lang="en-IN" sz="2400" dirty="0" smtClean="0">
              <a:solidFill>
                <a:srgbClr val="000000"/>
              </a:solidFill>
              <a:latin typeface="Baskerville Old Face" panose="02020602080505020303" pitchFamily="18" charset="0"/>
            </a:endParaRPr>
          </a:p>
          <a:p>
            <a:r>
              <a:rPr lang="en-IN" sz="2400" dirty="0" smtClean="0">
                <a:solidFill>
                  <a:srgbClr val="000000"/>
                </a:solidFill>
                <a:latin typeface="Baskerville Old Face" panose="02020602080505020303" pitchFamily="18" charset="0"/>
              </a:rPr>
              <a:t>Temperature</a:t>
            </a:r>
            <a:r>
              <a:rPr lang="en-IN" sz="2400" dirty="0">
                <a:solidFill>
                  <a:srgbClr val="000000"/>
                </a:solidFill>
                <a:latin typeface="Baskerville Old Face" panose="02020602080505020303" pitchFamily="18" charset="0"/>
              </a:rPr>
              <a:t>, in degrees Celsius.</a:t>
            </a:r>
            <a:endParaRPr lang="en-IN" sz="2400" dirty="0">
              <a:latin typeface="Baskerville Old Face" panose="02020602080505020303" pitchFamily="18" charset="0"/>
            </a:endParaRPr>
          </a:p>
          <a:p>
            <a:r>
              <a:rPr lang="en-IN" sz="2400" dirty="0" err="1" smtClean="0">
                <a:solidFill>
                  <a:srgbClr val="000000"/>
                </a:solidFill>
                <a:latin typeface="Baskerville Old Face" panose="02020602080505020303" pitchFamily="18" charset="0"/>
              </a:rPr>
              <a:t>Exhaust_vacuum</a:t>
            </a:r>
            <a:r>
              <a:rPr lang="en-IN" sz="2400" dirty="0" smtClean="0">
                <a:solidFill>
                  <a:srgbClr val="000000"/>
                </a:solidFill>
                <a:latin typeface="Baskerville Old Face" panose="02020602080505020303" pitchFamily="18" charset="0"/>
              </a:rPr>
              <a:t> , </a:t>
            </a:r>
            <a:r>
              <a:rPr lang="en-IN" sz="2400" dirty="0">
                <a:solidFill>
                  <a:srgbClr val="000000"/>
                </a:solidFill>
                <a:latin typeface="Baskerville Old Face" panose="02020602080505020303" pitchFamily="18" charset="0"/>
              </a:rPr>
              <a:t>in cm Hg.</a:t>
            </a:r>
            <a:endParaRPr lang="en-IN" sz="2400" dirty="0">
              <a:latin typeface="Baskerville Old Face" panose="02020602080505020303" pitchFamily="18" charset="0"/>
            </a:endParaRPr>
          </a:p>
          <a:p>
            <a:r>
              <a:rPr lang="en-IN" sz="2400" dirty="0" err="1" smtClean="0">
                <a:solidFill>
                  <a:srgbClr val="000000"/>
                </a:solidFill>
                <a:latin typeface="Baskerville Old Face" panose="02020602080505020303" pitchFamily="18" charset="0"/>
              </a:rPr>
              <a:t>Amb_pressure</a:t>
            </a:r>
            <a:r>
              <a:rPr lang="en-IN" sz="2400" dirty="0" smtClean="0">
                <a:solidFill>
                  <a:srgbClr val="000000"/>
                </a:solidFill>
                <a:latin typeface="Baskerville Old Face" panose="02020602080505020303" pitchFamily="18" charset="0"/>
              </a:rPr>
              <a:t> , </a:t>
            </a:r>
            <a:r>
              <a:rPr lang="en-IN" sz="2400" dirty="0">
                <a:solidFill>
                  <a:srgbClr val="000000"/>
                </a:solidFill>
                <a:latin typeface="Baskerville Old Face" panose="02020602080505020303" pitchFamily="18" charset="0"/>
              </a:rPr>
              <a:t>in </a:t>
            </a:r>
            <a:r>
              <a:rPr lang="en-IN" sz="2400" dirty="0" err="1" smtClean="0">
                <a:solidFill>
                  <a:srgbClr val="000000"/>
                </a:solidFill>
                <a:latin typeface="Baskerville Old Face" panose="02020602080505020303" pitchFamily="18" charset="0"/>
              </a:rPr>
              <a:t>millibar</a:t>
            </a:r>
            <a:r>
              <a:rPr lang="en-IN" sz="2400" dirty="0" smtClean="0">
                <a:solidFill>
                  <a:srgbClr val="000000"/>
                </a:solidFill>
                <a:latin typeface="Baskerville Old Face" panose="02020602080505020303" pitchFamily="18" charset="0"/>
              </a:rPr>
              <a:t>. </a:t>
            </a:r>
            <a:r>
              <a:rPr lang="en-IN" sz="2400" dirty="0">
                <a:solidFill>
                  <a:srgbClr val="000000"/>
                </a:solidFill>
                <a:latin typeface="Baskerville Old Face" panose="02020602080505020303" pitchFamily="18" charset="0"/>
              </a:rPr>
              <a:t>(Ambient pressure)</a:t>
            </a:r>
            <a:endParaRPr lang="en-IN" sz="2400" dirty="0">
              <a:latin typeface="Baskerville Old Face" panose="02020602080505020303" pitchFamily="18" charset="0"/>
            </a:endParaRPr>
          </a:p>
          <a:p>
            <a:r>
              <a:rPr lang="en-IN" sz="2400" dirty="0" err="1" smtClean="0">
                <a:solidFill>
                  <a:srgbClr val="000000"/>
                </a:solidFill>
                <a:latin typeface="Baskerville Old Face" panose="02020602080505020303" pitchFamily="18" charset="0"/>
              </a:rPr>
              <a:t>R_humidity</a:t>
            </a:r>
            <a:r>
              <a:rPr lang="en-IN" sz="2400" dirty="0">
                <a:solidFill>
                  <a:srgbClr val="000000"/>
                </a:solidFill>
                <a:latin typeface="Baskerville Old Face" panose="02020602080505020303" pitchFamily="18" charset="0"/>
              </a:rPr>
              <a:t>, in percentage. (Relative humidity)</a:t>
            </a:r>
            <a:endParaRPr lang="en-IN" sz="2400" dirty="0">
              <a:latin typeface="Baskerville Old Face" panose="02020602080505020303" pitchFamily="18" charset="0"/>
            </a:endParaRPr>
          </a:p>
          <a:p>
            <a:r>
              <a:rPr lang="en-IN" sz="2400" dirty="0" err="1" smtClean="0">
                <a:solidFill>
                  <a:srgbClr val="000000"/>
                </a:solidFill>
                <a:latin typeface="Baskerville Old Face" panose="02020602080505020303" pitchFamily="18" charset="0"/>
              </a:rPr>
              <a:t>Energy_production</a:t>
            </a:r>
            <a:r>
              <a:rPr lang="en-IN" sz="2400" dirty="0">
                <a:solidFill>
                  <a:srgbClr val="000000"/>
                </a:solidFill>
                <a:latin typeface="Baskerville Old Face" panose="02020602080505020303" pitchFamily="18" charset="0"/>
              </a:rPr>
              <a:t>, in MW, net hourly electrical energy </a:t>
            </a:r>
            <a:r>
              <a:rPr lang="en-IN" sz="2400" dirty="0" smtClean="0">
                <a:solidFill>
                  <a:srgbClr val="000000"/>
                </a:solidFill>
                <a:latin typeface="Baskerville Old Face" panose="02020602080505020303" pitchFamily="18" charset="0"/>
              </a:rPr>
              <a:t>output.</a:t>
            </a:r>
            <a:endParaRPr lang="en-IN" sz="2400" dirty="0">
              <a:latin typeface="Baskerville Old Face" panose="02020602080505020303" pitchFamily="18" charset="0"/>
            </a:endParaRPr>
          </a:p>
          <a:p>
            <a:r>
              <a:rPr lang="en-IN" sz="2400" dirty="0">
                <a:latin typeface="Baskerville Old Face" panose="02020602080505020303" pitchFamily="18" charset="0"/>
              </a:rPr>
              <a:t/>
            </a:r>
            <a:br>
              <a:rPr lang="en-IN" sz="2400" dirty="0">
                <a:latin typeface="Baskerville Old Face" panose="02020602080505020303" pitchFamily="18" charset="0"/>
              </a:rPr>
            </a:br>
            <a:endParaRPr lang="en-IN" sz="2400" dirty="0">
              <a:latin typeface="Baskerville Old Face" panose="02020602080505020303" pitchFamily="18" charset="0"/>
            </a:endParaRPr>
          </a:p>
        </p:txBody>
      </p:sp>
    </p:spTree>
    <p:extLst>
      <p:ext uri="{BB962C8B-B14F-4D97-AF65-F5344CB8AC3E}">
        <p14:creationId xmlns:p14="http://schemas.microsoft.com/office/powerpoint/2010/main" val="849470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23503" y="274992"/>
            <a:ext cx="4442242" cy="584775"/>
          </a:xfrm>
          <a:prstGeom prst="rect">
            <a:avLst/>
          </a:prstGeom>
        </p:spPr>
        <p:txBody>
          <a:bodyPr wrap="none">
            <a:spAutoFit/>
          </a:bodyPr>
          <a:lstStyle/>
          <a:p>
            <a:r>
              <a:rPr lang="en-US" sz="3200" b="1" dirty="0" smtClean="0">
                <a:solidFill>
                  <a:schemeClr val="bg1"/>
                </a:solidFill>
                <a:latin typeface="Baskerville Old Face" panose="02020602080505020303" pitchFamily="18" charset="0"/>
              </a:rPr>
              <a:t>Finalizing Model Result :- </a:t>
            </a:r>
            <a:endParaRPr lang="en-IN" sz="3200" b="1" dirty="0">
              <a:solidFill>
                <a:schemeClr val="bg1"/>
              </a:solidFill>
              <a:latin typeface="Baskerville Old Face" panose="02020602080505020303" pitchFamily="18" charset="0"/>
            </a:endParaRPr>
          </a:p>
        </p:txBody>
      </p:sp>
      <p:sp>
        <p:nvSpPr>
          <p:cNvPr id="3" name="Rectangle 2"/>
          <p:cNvSpPr/>
          <p:nvPr/>
        </p:nvSpPr>
        <p:spPr>
          <a:xfrm>
            <a:off x="1474838" y="2049545"/>
            <a:ext cx="10048567" cy="1938992"/>
          </a:xfrm>
          <a:prstGeom prst="rect">
            <a:avLst/>
          </a:prstGeom>
        </p:spPr>
        <p:txBody>
          <a:bodyPr wrap="square">
            <a:spAutoFit/>
          </a:bodyPr>
          <a:lstStyle/>
          <a:p>
            <a:r>
              <a:rPr lang="en-US" sz="2400" dirty="0">
                <a:solidFill>
                  <a:schemeClr val="bg1"/>
                </a:solidFill>
                <a:latin typeface="Baskerville Old Face" panose="02020602080505020303" pitchFamily="18" charset="0"/>
              </a:rPr>
              <a:t>This model showcases robust predictive power with a low Mean Squared Error (MSE) of 0.0386 and a high R-squared score of 0.963, indicating its accuracy in explaining data variance. Its consistent performance across test data validates its reliability, making it a strong choice for making precise predictions in real-world </a:t>
            </a:r>
            <a:r>
              <a:rPr lang="en-US" sz="2400" dirty="0" smtClean="0">
                <a:solidFill>
                  <a:schemeClr val="bg1"/>
                </a:solidFill>
                <a:latin typeface="Baskerville Old Face" panose="02020602080505020303" pitchFamily="18" charset="0"/>
              </a:rPr>
              <a:t>scenarios.</a:t>
            </a:r>
            <a:endParaRPr lang="en-IN" sz="2400" dirty="0">
              <a:solidFill>
                <a:schemeClr val="bg1"/>
              </a:solidFill>
              <a:latin typeface="Baskerville Old Face" panose="02020602080505020303" pitchFamily="18" charset="0"/>
            </a:endParaRPr>
          </a:p>
        </p:txBody>
      </p:sp>
      <p:sp>
        <p:nvSpPr>
          <p:cNvPr id="4" name="Rectangle 3"/>
          <p:cNvSpPr/>
          <p:nvPr/>
        </p:nvSpPr>
        <p:spPr>
          <a:xfrm>
            <a:off x="1474839" y="1304006"/>
            <a:ext cx="4237057" cy="523220"/>
          </a:xfrm>
          <a:prstGeom prst="rect">
            <a:avLst/>
          </a:prstGeom>
        </p:spPr>
        <p:txBody>
          <a:bodyPr wrap="none">
            <a:spAutoFit/>
          </a:bodyPr>
          <a:lstStyle/>
          <a:p>
            <a:r>
              <a:rPr lang="en-IN" sz="2800" b="1" dirty="0">
                <a:solidFill>
                  <a:schemeClr val="bg1"/>
                </a:solidFill>
                <a:latin typeface="Baskerville Old Face" panose="02020602080505020303" pitchFamily="18" charset="0"/>
              </a:rPr>
              <a:t>Random </a:t>
            </a:r>
            <a:r>
              <a:rPr lang="en-IN" sz="2800" b="1" dirty="0" smtClean="0">
                <a:solidFill>
                  <a:schemeClr val="bg1"/>
                </a:solidFill>
                <a:latin typeface="Baskerville Old Face" panose="02020602080505020303" pitchFamily="18" charset="0"/>
              </a:rPr>
              <a:t>Forest </a:t>
            </a:r>
            <a:r>
              <a:rPr lang="en-IN" sz="2800" b="1" dirty="0" err="1" smtClean="0">
                <a:solidFill>
                  <a:schemeClr val="bg1"/>
                </a:solidFill>
                <a:latin typeface="Baskerville Old Face" panose="02020602080505020303" pitchFamily="18" charset="0"/>
              </a:rPr>
              <a:t>Regressor</a:t>
            </a:r>
            <a:r>
              <a:rPr lang="en-IN" sz="2800" b="1" dirty="0" smtClean="0">
                <a:solidFill>
                  <a:schemeClr val="bg1"/>
                </a:solidFill>
                <a:latin typeface="Baskerville Old Face" panose="02020602080505020303" pitchFamily="18" charset="0"/>
              </a:rPr>
              <a:t> :- </a:t>
            </a:r>
            <a:endParaRPr lang="en-IN" sz="2800" b="1"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977886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37696" y="373316"/>
            <a:ext cx="4602542" cy="769441"/>
          </a:xfrm>
          <a:prstGeom prst="rect">
            <a:avLst/>
          </a:prstGeom>
        </p:spPr>
        <p:txBody>
          <a:bodyPr wrap="none">
            <a:spAutoFit/>
          </a:bodyPr>
          <a:lstStyle/>
          <a:p>
            <a:r>
              <a:rPr lang="en-IN" sz="4400" dirty="0">
                <a:solidFill>
                  <a:schemeClr val="bg1"/>
                </a:solidFill>
                <a:latin typeface="Baskerville Old Face" panose="02020602080505020303" pitchFamily="18" charset="0"/>
              </a:rPr>
              <a:t>Model Deployment</a:t>
            </a:r>
          </a:p>
        </p:txBody>
      </p:sp>
      <p:sp>
        <p:nvSpPr>
          <p:cNvPr id="3" name="Rectangle 2"/>
          <p:cNvSpPr/>
          <p:nvPr/>
        </p:nvSpPr>
        <p:spPr>
          <a:xfrm>
            <a:off x="1381151" y="1142757"/>
            <a:ext cx="9915631" cy="1569660"/>
          </a:xfrm>
          <a:prstGeom prst="rect">
            <a:avLst/>
          </a:prstGeom>
        </p:spPr>
        <p:txBody>
          <a:bodyPr wrap="square">
            <a:spAutoFit/>
          </a:bodyPr>
          <a:lstStyle/>
          <a:p>
            <a:pPr marL="342900" indent="-342900">
              <a:buFont typeface="Arial" panose="020B0604020202020204" pitchFamily="34" charset="0"/>
              <a:buChar char="•"/>
            </a:pPr>
            <a:r>
              <a:rPr lang="en-IN" sz="2400" dirty="0">
                <a:solidFill>
                  <a:schemeClr val="bg1"/>
                </a:solidFill>
                <a:latin typeface="Baskerville Old Face" panose="02020602080505020303" pitchFamily="18" charset="0"/>
              </a:rPr>
              <a:t>We used model </a:t>
            </a:r>
            <a:r>
              <a:rPr lang="en-IN" sz="2400" dirty="0" smtClean="0">
                <a:solidFill>
                  <a:schemeClr val="bg1"/>
                </a:solidFill>
                <a:latin typeface="Baskerville Old Face" panose="02020602080505020303" pitchFamily="18" charset="0"/>
              </a:rPr>
              <a:t>deployment FLASK </a:t>
            </a:r>
            <a:r>
              <a:rPr lang="en-IN" sz="2400" dirty="0">
                <a:solidFill>
                  <a:schemeClr val="bg1"/>
                </a:solidFill>
                <a:latin typeface="Baskerville Old Face" panose="02020602080505020303" pitchFamily="18" charset="0"/>
              </a:rPr>
              <a:t>with </a:t>
            </a:r>
            <a:r>
              <a:rPr lang="en-IN" sz="2400" dirty="0" smtClean="0">
                <a:solidFill>
                  <a:schemeClr val="bg1"/>
                </a:solidFill>
                <a:latin typeface="Baskerville Old Face" panose="02020602080505020303" pitchFamily="18" charset="0"/>
              </a:rPr>
              <a:t>HTML</a:t>
            </a:r>
          </a:p>
          <a:p>
            <a:pPr marL="342900" indent="-342900">
              <a:buFont typeface="Arial" panose="020B0604020202020204" pitchFamily="34" charset="0"/>
              <a:buChar char="•"/>
            </a:pPr>
            <a:r>
              <a:rPr lang="en-US" sz="2400" dirty="0" smtClean="0">
                <a:solidFill>
                  <a:schemeClr val="bg1"/>
                </a:solidFill>
                <a:latin typeface="Baskerville Old Face" panose="02020602080505020303" pitchFamily="18" charset="0"/>
              </a:rPr>
              <a:t>So that we used for importing flask, request, render template before creating the </a:t>
            </a:r>
            <a:r>
              <a:rPr lang="en-US" sz="2400" dirty="0" err="1" smtClean="0">
                <a:solidFill>
                  <a:schemeClr val="bg1"/>
                </a:solidFill>
                <a:latin typeface="Baskerville Old Face" panose="02020602080505020303" pitchFamily="18" charset="0"/>
              </a:rPr>
              <a:t>model.pkl</a:t>
            </a:r>
            <a:r>
              <a:rPr lang="en-US" sz="2400" dirty="0" smtClean="0">
                <a:solidFill>
                  <a:schemeClr val="bg1"/>
                </a:solidFill>
                <a:latin typeface="Baskerville Old Face" panose="02020602080505020303" pitchFamily="18" charset="0"/>
              </a:rPr>
              <a:t> by importing</a:t>
            </a:r>
            <a:r>
              <a:rPr lang="en-US" sz="2400" dirty="0">
                <a:solidFill>
                  <a:schemeClr val="bg1"/>
                </a:solidFill>
                <a:latin typeface="Baskerville Old Face" panose="02020602080505020303" pitchFamily="18" charset="0"/>
              </a:rPr>
              <a:t> </a:t>
            </a:r>
            <a:r>
              <a:rPr lang="en-US" sz="2400" dirty="0" smtClean="0">
                <a:solidFill>
                  <a:schemeClr val="bg1"/>
                </a:solidFill>
                <a:latin typeface="Baskerville Old Face" panose="02020602080505020303" pitchFamily="18" charset="0"/>
              </a:rPr>
              <a:t>pickle, which helps us to create a </a:t>
            </a:r>
            <a:r>
              <a:rPr lang="en-IN" sz="2400" dirty="0" smtClean="0">
                <a:solidFill>
                  <a:schemeClr val="bg1"/>
                </a:solidFill>
                <a:latin typeface="Baskerville Old Face" panose="02020602080505020303" pitchFamily="18" charset="0"/>
              </a:rPr>
              <a:t> deployment folder and web application with HTML. </a:t>
            </a:r>
            <a:endParaRPr lang="en-IN" sz="2400" dirty="0">
              <a:solidFill>
                <a:schemeClr val="bg1"/>
              </a:solidFill>
              <a:latin typeface="Baskerville Old Face" panose="02020602080505020303" pitchFamily="18" charset="0"/>
            </a:endParaRPr>
          </a:p>
        </p:txBody>
      </p:sp>
      <p:pic>
        <p:nvPicPr>
          <p:cNvPr id="5" name="Picture 4"/>
          <p:cNvPicPr>
            <a:picLocks noChangeAspect="1"/>
          </p:cNvPicPr>
          <p:nvPr/>
        </p:nvPicPr>
        <p:blipFill>
          <a:blip r:embed="rId2"/>
          <a:stretch>
            <a:fillRect/>
          </a:stretch>
        </p:blipFill>
        <p:spPr>
          <a:xfrm>
            <a:off x="1658051" y="2768210"/>
            <a:ext cx="9216427" cy="4089790"/>
          </a:xfrm>
          <a:prstGeom prst="rect">
            <a:avLst/>
          </a:prstGeom>
        </p:spPr>
      </p:pic>
    </p:spTree>
    <p:extLst>
      <p:ext uri="{BB962C8B-B14F-4D97-AF65-F5344CB8AC3E}">
        <p14:creationId xmlns:p14="http://schemas.microsoft.com/office/powerpoint/2010/main" val="323500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6600" y="324153"/>
            <a:ext cx="8515090" cy="584775"/>
          </a:xfrm>
          <a:prstGeom prst="rect">
            <a:avLst/>
          </a:prstGeom>
        </p:spPr>
        <p:txBody>
          <a:bodyPr wrap="square">
            <a:spAutoFit/>
          </a:bodyPr>
          <a:lstStyle/>
          <a:p>
            <a:r>
              <a:rPr lang="en-IN" sz="3200" b="1" dirty="0">
                <a:solidFill>
                  <a:schemeClr val="bg1"/>
                </a:solidFill>
                <a:latin typeface="Baskerville Old Face" panose="02020602080505020303" pitchFamily="18" charset="0"/>
              </a:rPr>
              <a:t>Challenges </a:t>
            </a:r>
            <a:r>
              <a:rPr lang="en-IN" sz="3200" b="1" dirty="0" smtClean="0">
                <a:solidFill>
                  <a:schemeClr val="bg1"/>
                </a:solidFill>
                <a:latin typeface="Baskerville Old Face" panose="02020602080505020303" pitchFamily="18" charset="0"/>
              </a:rPr>
              <a:t>faced ? How did you overcome? </a:t>
            </a:r>
            <a:endParaRPr lang="en-IN" sz="3200" dirty="0">
              <a:solidFill>
                <a:schemeClr val="bg1"/>
              </a:solidFill>
              <a:latin typeface="Baskerville Old Face" panose="02020602080505020303" pitchFamily="18" charset="0"/>
            </a:endParaRPr>
          </a:p>
        </p:txBody>
      </p:sp>
      <p:sp>
        <p:nvSpPr>
          <p:cNvPr id="4" name="Rectangle 3"/>
          <p:cNvSpPr/>
          <p:nvPr/>
        </p:nvSpPr>
        <p:spPr>
          <a:xfrm>
            <a:off x="4060368" y="324153"/>
            <a:ext cx="184731" cy="369332"/>
          </a:xfrm>
          <a:prstGeom prst="rect">
            <a:avLst/>
          </a:prstGeom>
        </p:spPr>
        <p:txBody>
          <a:bodyPr wrap="none">
            <a:spAutoFit/>
          </a:bodyPr>
          <a:lstStyle/>
          <a:p>
            <a:endParaRPr lang="en-IN" dirty="0"/>
          </a:p>
        </p:txBody>
      </p:sp>
      <p:sp>
        <p:nvSpPr>
          <p:cNvPr id="5" name="Rectangle 4"/>
          <p:cNvSpPr/>
          <p:nvPr/>
        </p:nvSpPr>
        <p:spPr>
          <a:xfrm>
            <a:off x="4212768" y="476553"/>
            <a:ext cx="184731" cy="369332"/>
          </a:xfrm>
          <a:prstGeom prst="rect">
            <a:avLst/>
          </a:prstGeom>
        </p:spPr>
        <p:txBody>
          <a:bodyPr wrap="none">
            <a:spAutoFit/>
          </a:bodyPr>
          <a:lstStyle/>
          <a:p>
            <a:endParaRPr lang="en-IN" dirty="0"/>
          </a:p>
        </p:txBody>
      </p:sp>
      <p:sp>
        <p:nvSpPr>
          <p:cNvPr id="6" name="Rectangle 5"/>
          <p:cNvSpPr/>
          <p:nvPr/>
        </p:nvSpPr>
        <p:spPr>
          <a:xfrm>
            <a:off x="4365168" y="628953"/>
            <a:ext cx="184731" cy="369332"/>
          </a:xfrm>
          <a:prstGeom prst="rect">
            <a:avLst/>
          </a:prstGeom>
        </p:spPr>
        <p:txBody>
          <a:bodyPr wrap="none">
            <a:spAutoFit/>
          </a:bodyPr>
          <a:lstStyle/>
          <a:p>
            <a:endParaRPr lang="en-IN" dirty="0"/>
          </a:p>
        </p:txBody>
      </p:sp>
      <p:sp>
        <p:nvSpPr>
          <p:cNvPr id="7" name="Rectangle 6"/>
          <p:cNvSpPr/>
          <p:nvPr/>
        </p:nvSpPr>
        <p:spPr>
          <a:xfrm>
            <a:off x="1936600" y="1150685"/>
            <a:ext cx="8839556" cy="4524315"/>
          </a:xfrm>
          <a:prstGeom prst="rect">
            <a:avLst/>
          </a:prstGeom>
        </p:spPr>
        <p:txBody>
          <a:bodyPr wrap="square">
            <a:spAutoFit/>
          </a:bodyPr>
          <a:lstStyle/>
          <a:p>
            <a:pPr marL="285750" indent="-285750">
              <a:buFont typeface="Arial" panose="020B0604020202020204" pitchFamily="34" charset="0"/>
              <a:buChar char="•"/>
            </a:pPr>
            <a:r>
              <a:rPr lang="en-IN" sz="2400" dirty="0" smtClean="0">
                <a:solidFill>
                  <a:schemeClr val="bg1"/>
                </a:solidFill>
                <a:latin typeface="Baskerville Old Face" panose="02020602080505020303" pitchFamily="18" charset="0"/>
              </a:rPr>
              <a:t>When we navigating </a:t>
            </a:r>
            <a:r>
              <a:rPr lang="en-IN" sz="2400" dirty="0">
                <a:solidFill>
                  <a:schemeClr val="bg1"/>
                </a:solidFill>
                <a:latin typeface="Baskerville Old Face" panose="02020602080505020303" pitchFamily="18" charset="0"/>
              </a:rPr>
              <a:t>the combined-cycle power plant </a:t>
            </a:r>
            <a:r>
              <a:rPr lang="en-IN" sz="2400" dirty="0" smtClean="0">
                <a:solidFill>
                  <a:srgbClr val="FF0000"/>
                </a:solidFill>
                <a:latin typeface="Baskerville Old Face" panose="02020602080505020303" pitchFamily="18" charset="0"/>
              </a:rPr>
              <a:t>RESEARCH</a:t>
            </a:r>
            <a:r>
              <a:rPr lang="en-IN" sz="2400" dirty="0" smtClean="0">
                <a:latin typeface="Baskerville Old Face" panose="02020602080505020303" pitchFamily="18" charset="0"/>
              </a:rPr>
              <a:t> </a:t>
            </a:r>
            <a:r>
              <a:rPr lang="en-IN" sz="2400" dirty="0">
                <a:solidFill>
                  <a:schemeClr val="bg1"/>
                </a:solidFill>
                <a:latin typeface="Baskerville Old Face" panose="02020602080505020303" pitchFamily="18" charset="0"/>
              </a:rPr>
              <a:t>posed</a:t>
            </a:r>
            <a:r>
              <a:rPr lang="en-IN" sz="2400" dirty="0">
                <a:latin typeface="Baskerville Old Face" panose="02020602080505020303" pitchFamily="18" charset="0"/>
              </a:rPr>
              <a:t> </a:t>
            </a:r>
            <a:r>
              <a:rPr lang="en-IN" sz="2400" dirty="0">
                <a:solidFill>
                  <a:schemeClr val="bg1"/>
                </a:solidFill>
                <a:latin typeface="Baskerville Old Face" panose="02020602080505020303" pitchFamily="18" charset="0"/>
              </a:rPr>
              <a:t>multifaceted challenges. </a:t>
            </a:r>
            <a:endParaRPr lang="en-IN" sz="2400" dirty="0" smtClean="0">
              <a:solidFill>
                <a:schemeClr val="bg1"/>
              </a:solidFill>
              <a:latin typeface="Baskerville Old Face" panose="02020602080505020303" pitchFamily="18" charset="0"/>
            </a:endParaRPr>
          </a:p>
          <a:p>
            <a:pPr marL="285750" indent="-285750">
              <a:buFont typeface="Arial" panose="020B0604020202020204" pitchFamily="34" charset="0"/>
              <a:buChar char="•"/>
            </a:pPr>
            <a:r>
              <a:rPr lang="en-IN" sz="2400" dirty="0" smtClean="0">
                <a:solidFill>
                  <a:schemeClr val="bg1"/>
                </a:solidFill>
                <a:latin typeface="Baskerville Old Face" panose="02020602080505020303" pitchFamily="18" charset="0"/>
              </a:rPr>
              <a:t>Balancing </a:t>
            </a:r>
            <a:r>
              <a:rPr lang="en-IN" sz="2400" dirty="0">
                <a:solidFill>
                  <a:schemeClr val="bg1"/>
                </a:solidFill>
                <a:latin typeface="Baskerville Old Face" panose="02020602080505020303" pitchFamily="18" charset="0"/>
              </a:rPr>
              <a:t>data complexities while </a:t>
            </a:r>
            <a:r>
              <a:rPr lang="en-IN" sz="2400" dirty="0" smtClean="0">
                <a:solidFill>
                  <a:schemeClr val="bg1"/>
                </a:solidFill>
                <a:latin typeface="Baskerville Old Face" panose="02020602080505020303" pitchFamily="18" charset="0"/>
              </a:rPr>
              <a:t>employing </a:t>
            </a:r>
            <a:r>
              <a:rPr lang="en-IN" sz="2400" dirty="0" smtClean="0">
                <a:solidFill>
                  <a:srgbClr val="FF0000"/>
                </a:solidFill>
                <a:latin typeface="Baskerville Old Face" panose="02020602080505020303" pitchFamily="18" charset="0"/>
              </a:rPr>
              <a:t>N-estimators demanded has different </a:t>
            </a:r>
            <a:r>
              <a:rPr lang="en-IN" sz="2400" dirty="0" err="1" smtClean="0">
                <a:solidFill>
                  <a:srgbClr val="FF0000"/>
                </a:solidFill>
                <a:latin typeface="Baskerville Old Face" panose="02020602080505020303" pitchFamily="18" charset="0"/>
              </a:rPr>
              <a:t>accurates</a:t>
            </a:r>
            <a:r>
              <a:rPr lang="en-IN" sz="2400" dirty="0" smtClean="0">
                <a:solidFill>
                  <a:schemeClr val="bg1"/>
                </a:solidFill>
                <a:latin typeface="Baskerville Old Face" panose="02020602080505020303" pitchFamily="18" charset="0"/>
              </a:rPr>
              <a:t>.</a:t>
            </a:r>
            <a:r>
              <a:rPr lang="en-IN" sz="2400" dirty="0" smtClean="0">
                <a:latin typeface="Baskerville Old Face" panose="02020602080505020303" pitchFamily="18" charset="0"/>
              </a:rPr>
              <a:t> </a:t>
            </a:r>
            <a:r>
              <a:rPr lang="en-IN" sz="2400" dirty="0">
                <a:solidFill>
                  <a:schemeClr val="bg1"/>
                </a:solidFill>
                <a:latin typeface="Baskerville Old Face" panose="02020602080505020303" pitchFamily="18" charset="0"/>
              </a:rPr>
              <a:t>Achieving an accurate R2 score and minimizing MSE required iterative model refinement. Integrating Flask for model deployment added another layer of intricacy. </a:t>
            </a:r>
            <a:endParaRPr lang="en-IN" sz="2400" dirty="0" smtClean="0">
              <a:solidFill>
                <a:schemeClr val="bg1"/>
              </a:solidFill>
              <a:latin typeface="Baskerville Old Face" panose="02020602080505020303" pitchFamily="18" charset="0"/>
            </a:endParaRPr>
          </a:p>
          <a:p>
            <a:pPr marL="285750" indent="-285750">
              <a:buFont typeface="Arial" panose="020B0604020202020204" pitchFamily="34" charset="0"/>
              <a:buChar char="•"/>
            </a:pPr>
            <a:r>
              <a:rPr lang="en-IN" sz="2400" dirty="0" smtClean="0">
                <a:solidFill>
                  <a:srgbClr val="FF0000"/>
                </a:solidFill>
                <a:latin typeface="Baskerville Old Face" panose="02020602080505020303" pitchFamily="18" charset="0"/>
              </a:rPr>
              <a:t>Persistence </a:t>
            </a:r>
            <a:r>
              <a:rPr lang="en-IN" sz="2400" dirty="0">
                <a:solidFill>
                  <a:srgbClr val="FF0000"/>
                </a:solidFill>
                <a:latin typeface="Baskerville Old Face" panose="02020602080505020303" pitchFamily="18" charset="0"/>
              </a:rPr>
              <a:t>and strategic problem-solving </a:t>
            </a:r>
            <a:r>
              <a:rPr lang="en-IN" sz="2400" dirty="0">
                <a:solidFill>
                  <a:schemeClr val="bg1"/>
                </a:solidFill>
                <a:latin typeface="Baskerville Old Face" panose="02020602080505020303" pitchFamily="18" charset="0"/>
              </a:rPr>
              <a:t>were crucial in overcoming these hurdles</a:t>
            </a:r>
            <a:r>
              <a:rPr lang="en-IN" sz="2400" dirty="0" smtClean="0">
                <a:solidFill>
                  <a:schemeClr val="bg1"/>
                </a:solidFill>
                <a:latin typeface="Baskerville Old Face" panose="02020602080505020303" pitchFamily="18" charset="0"/>
              </a:rPr>
              <a:t>.</a:t>
            </a:r>
          </a:p>
          <a:p>
            <a:pPr marL="285750" indent="-285750">
              <a:buFont typeface="Arial" panose="020B0604020202020204" pitchFamily="34" charset="0"/>
              <a:buChar char="•"/>
            </a:pPr>
            <a:r>
              <a:rPr lang="en-IN" sz="2400" dirty="0" smtClean="0">
                <a:solidFill>
                  <a:schemeClr val="bg1"/>
                </a:solidFill>
                <a:latin typeface="Baskerville Old Face" panose="02020602080505020303" pitchFamily="18" charset="0"/>
              </a:rPr>
              <a:t>Continuous </a:t>
            </a:r>
            <a:r>
              <a:rPr lang="en-IN" sz="2400" dirty="0">
                <a:solidFill>
                  <a:schemeClr val="bg1"/>
                </a:solidFill>
                <a:latin typeface="Baskerville Old Face" panose="02020602080505020303" pitchFamily="18" charset="0"/>
              </a:rPr>
              <a:t>learning and adaptability paved the way for refining methodologies, ultimately enhancing model accuracy and streamlining Flask </a:t>
            </a:r>
            <a:r>
              <a:rPr lang="en-IN" sz="2400" dirty="0" smtClean="0">
                <a:solidFill>
                  <a:schemeClr val="bg1"/>
                </a:solidFill>
                <a:latin typeface="Baskerville Old Face" panose="02020602080505020303" pitchFamily="18" charset="0"/>
              </a:rPr>
              <a:t>deployment.</a:t>
            </a:r>
            <a:endParaRPr lang="en-IN" sz="2400"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1908633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1253" y="2791362"/>
            <a:ext cx="5828840" cy="1323439"/>
          </a:xfrm>
          <a:prstGeom prst="rect">
            <a:avLst/>
          </a:prstGeom>
        </p:spPr>
        <p:txBody>
          <a:bodyPr wrap="none">
            <a:spAutoFit/>
          </a:bodyPr>
          <a:lstStyle/>
          <a:p>
            <a:r>
              <a:rPr lang="en-IN" sz="8000" dirty="0" smtClean="0"/>
              <a:t>Thank You </a:t>
            </a:r>
            <a:endParaRPr lang="en-IN" sz="8000" dirty="0"/>
          </a:p>
        </p:txBody>
      </p:sp>
    </p:spTree>
    <p:extLst>
      <p:ext uri="{BB962C8B-B14F-4D97-AF65-F5344CB8AC3E}">
        <p14:creationId xmlns:p14="http://schemas.microsoft.com/office/powerpoint/2010/main" val="2600114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7527" y="1431636"/>
            <a:ext cx="10123055" cy="3354765"/>
          </a:xfrm>
          <a:prstGeom prst="rect">
            <a:avLst/>
          </a:prstGeom>
        </p:spPr>
        <p:txBody>
          <a:bodyPr wrap="square">
            <a:spAutoFit/>
          </a:bodyPr>
          <a:lstStyle/>
          <a:p>
            <a:r>
              <a:rPr lang="en-IN" sz="2400" b="1" dirty="0">
                <a:solidFill>
                  <a:schemeClr val="bg1"/>
                </a:solidFill>
                <a:latin typeface="Baskerville Old Face" panose="02020602080505020303" pitchFamily="18" charset="0"/>
              </a:rPr>
              <a:t>Additional Variable </a:t>
            </a:r>
            <a:r>
              <a:rPr lang="en-IN" sz="2400" b="1" dirty="0" smtClean="0">
                <a:solidFill>
                  <a:schemeClr val="bg1"/>
                </a:solidFill>
                <a:latin typeface="Baskerville Old Face" panose="02020602080505020303" pitchFamily="18" charset="0"/>
              </a:rPr>
              <a:t>Information Features </a:t>
            </a:r>
            <a:r>
              <a:rPr lang="en-IN" sz="2400" b="1" dirty="0">
                <a:solidFill>
                  <a:schemeClr val="bg1"/>
                </a:solidFill>
                <a:latin typeface="Baskerville Old Face" panose="02020602080505020303" pitchFamily="18" charset="0"/>
              </a:rPr>
              <a:t>consist of hourly average ambient </a:t>
            </a:r>
            <a:r>
              <a:rPr lang="en-IN" sz="2400" b="1" dirty="0" smtClean="0">
                <a:solidFill>
                  <a:schemeClr val="bg1"/>
                </a:solidFill>
                <a:latin typeface="Baskerville Old Face" panose="02020602080505020303" pitchFamily="18" charset="0"/>
              </a:rPr>
              <a:t>variables</a:t>
            </a:r>
          </a:p>
          <a:p>
            <a:endParaRPr lang="en-IN" sz="2400" b="1" dirty="0" smtClean="0">
              <a:solidFill>
                <a:schemeClr val="bg1"/>
              </a:solidFill>
              <a:latin typeface="Baskerville Old Face" panose="02020602080505020303" pitchFamily="18" charset="0"/>
            </a:endParaRPr>
          </a:p>
          <a:p>
            <a:r>
              <a:rPr lang="en-IN" sz="2000" dirty="0" smtClean="0">
                <a:solidFill>
                  <a:schemeClr val="bg1"/>
                </a:solidFill>
                <a:latin typeface="Baskerville Old Face" panose="02020602080505020303" pitchFamily="18" charset="0"/>
              </a:rPr>
              <a:t>-    Temperature </a:t>
            </a:r>
            <a:r>
              <a:rPr lang="en-IN" sz="2000" dirty="0">
                <a:solidFill>
                  <a:schemeClr val="bg1"/>
                </a:solidFill>
                <a:latin typeface="Baskerville Old Face" panose="02020602080505020303" pitchFamily="18" charset="0"/>
              </a:rPr>
              <a:t>(T) in the range 1.81°C and 37.11°C</a:t>
            </a:r>
            <a:r>
              <a:rPr lang="en-IN" sz="2000" dirty="0" smtClean="0">
                <a:solidFill>
                  <a:schemeClr val="bg1"/>
                </a:solidFill>
                <a:latin typeface="Baskerville Old Face" panose="02020602080505020303" pitchFamily="18" charset="0"/>
              </a:rPr>
              <a:t>,</a:t>
            </a:r>
          </a:p>
          <a:p>
            <a:pPr marL="285750" indent="-285750">
              <a:buFontTx/>
              <a:buChar char="-"/>
            </a:pPr>
            <a:r>
              <a:rPr lang="en-IN" sz="2000" dirty="0" smtClean="0">
                <a:solidFill>
                  <a:schemeClr val="bg1"/>
                </a:solidFill>
                <a:latin typeface="Baskerville Old Face" panose="02020602080505020303" pitchFamily="18" charset="0"/>
              </a:rPr>
              <a:t>Ambient </a:t>
            </a:r>
            <a:r>
              <a:rPr lang="en-IN" sz="2000" dirty="0">
                <a:solidFill>
                  <a:schemeClr val="bg1"/>
                </a:solidFill>
                <a:latin typeface="Baskerville Old Face" panose="02020602080505020303" pitchFamily="18" charset="0"/>
              </a:rPr>
              <a:t>Pressure (AP) in the range 992.89-1033.30 </a:t>
            </a:r>
            <a:r>
              <a:rPr lang="en-IN" sz="2000" dirty="0" err="1">
                <a:solidFill>
                  <a:schemeClr val="bg1"/>
                </a:solidFill>
                <a:latin typeface="Baskerville Old Face" panose="02020602080505020303" pitchFamily="18" charset="0"/>
              </a:rPr>
              <a:t>milibar</a:t>
            </a:r>
            <a:r>
              <a:rPr lang="en-IN" sz="2000" dirty="0" smtClean="0">
                <a:solidFill>
                  <a:schemeClr val="bg1"/>
                </a:solidFill>
                <a:latin typeface="Baskerville Old Face" panose="02020602080505020303" pitchFamily="18" charset="0"/>
              </a:rPr>
              <a:t>,</a:t>
            </a:r>
          </a:p>
          <a:p>
            <a:pPr marL="285750" indent="-285750">
              <a:buFontTx/>
              <a:buChar char="-"/>
            </a:pPr>
            <a:r>
              <a:rPr lang="en-IN" sz="2000" dirty="0" smtClean="0">
                <a:solidFill>
                  <a:schemeClr val="bg1"/>
                </a:solidFill>
                <a:latin typeface="Baskerville Old Face" panose="02020602080505020303" pitchFamily="18" charset="0"/>
              </a:rPr>
              <a:t>Relative </a:t>
            </a:r>
            <a:r>
              <a:rPr lang="en-IN" sz="2000" dirty="0">
                <a:solidFill>
                  <a:schemeClr val="bg1"/>
                </a:solidFill>
                <a:latin typeface="Baskerville Old Face" panose="02020602080505020303" pitchFamily="18" charset="0"/>
              </a:rPr>
              <a:t>Humidity (RH) in the range 25.56% to 100.16</a:t>
            </a:r>
            <a:r>
              <a:rPr lang="en-IN" sz="2000" dirty="0" smtClean="0">
                <a:solidFill>
                  <a:schemeClr val="bg1"/>
                </a:solidFill>
                <a:latin typeface="Baskerville Old Face" panose="02020602080505020303" pitchFamily="18" charset="0"/>
              </a:rPr>
              <a:t>%</a:t>
            </a:r>
          </a:p>
          <a:p>
            <a:pPr marL="285750" indent="-285750">
              <a:buFontTx/>
              <a:buChar char="-"/>
            </a:pPr>
            <a:r>
              <a:rPr lang="en-IN" sz="2000" dirty="0" smtClean="0">
                <a:solidFill>
                  <a:schemeClr val="bg1"/>
                </a:solidFill>
                <a:latin typeface="Baskerville Old Face" panose="02020602080505020303" pitchFamily="18" charset="0"/>
              </a:rPr>
              <a:t>Exhaust </a:t>
            </a:r>
            <a:r>
              <a:rPr lang="en-IN" sz="2000" dirty="0">
                <a:solidFill>
                  <a:schemeClr val="bg1"/>
                </a:solidFill>
                <a:latin typeface="Baskerville Old Face" panose="02020602080505020303" pitchFamily="18" charset="0"/>
              </a:rPr>
              <a:t>Vacuum (V) in </a:t>
            </a:r>
            <a:r>
              <a:rPr lang="en-IN" sz="2000" dirty="0" err="1">
                <a:solidFill>
                  <a:schemeClr val="bg1"/>
                </a:solidFill>
                <a:latin typeface="Baskerville Old Face" panose="02020602080505020303" pitchFamily="18" charset="0"/>
              </a:rPr>
              <a:t>teh</a:t>
            </a:r>
            <a:r>
              <a:rPr lang="en-IN" sz="2000" dirty="0">
                <a:solidFill>
                  <a:schemeClr val="bg1"/>
                </a:solidFill>
                <a:latin typeface="Baskerville Old Face" panose="02020602080505020303" pitchFamily="18" charset="0"/>
              </a:rPr>
              <a:t> range 25.36-81.56 cm </a:t>
            </a:r>
            <a:r>
              <a:rPr lang="en-IN" sz="2000" dirty="0" smtClean="0">
                <a:solidFill>
                  <a:schemeClr val="bg1"/>
                </a:solidFill>
                <a:latin typeface="Baskerville Old Face" panose="02020602080505020303" pitchFamily="18" charset="0"/>
              </a:rPr>
              <a:t>Hg</a:t>
            </a:r>
          </a:p>
          <a:p>
            <a:pPr marL="285750" indent="-285750">
              <a:buFontTx/>
              <a:buChar char="-"/>
            </a:pPr>
            <a:r>
              <a:rPr lang="en-IN" sz="2000" dirty="0" smtClean="0">
                <a:solidFill>
                  <a:schemeClr val="bg1"/>
                </a:solidFill>
                <a:latin typeface="Baskerville Old Face" panose="02020602080505020303" pitchFamily="18" charset="0"/>
              </a:rPr>
              <a:t>Net </a:t>
            </a:r>
            <a:r>
              <a:rPr lang="en-IN" sz="2000" dirty="0">
                <a:solidFill>
                  <a:schemeClr val="bg1"/>
                </a:solidFill>
                <a:latin typeface="Baskerville Old Face" panose="02020602080505020303" pitchFamily="18" charset="0"/>
              </a:rPr>
              <a:t>hourly electrical energy output (EP) 420.26-495.76 </a:t>
            </a:r>
            <a:r>
              <a:rPr lang="en-IN" sz="2000" dirty="0" smtClean="0">
                <a:solidFill>
                  <a:schemeClr val="bg1"/>
                </a:solidFill>
                <a:latin typeface="Baskerville Old Face" panose="02020602080505020303" pitchFamily="18" charset="0"/>
              </a:rPr>
              <a:t>MW. The </a:t>
            </a:r>
            <a:r>
              <a:rPr lang="en-IN" sz="2000" dirty="0">
                <a:solidFill>
                  <a:schemeClr val="bg1"/>
                </a:solidFill>
                <a:latin typeface="Baskerville Old Face" panose="02020602080505020303" pitchFamily="18" charset="0"/>
              </a:rPr>
              <a:t>averages are taken from various sensors located around the plant that record the ambient variables every second. The variables are given without normalization.</a:t>
            </a:r>
          </a:p>
        </p:txBody>
      </p:sp>
    </p:spTree>
    <p:extLst>
      <p:ext uri="{BB962C8B-B14F-4D97-AF65-F5344CB8AC3E}">
        <p14:creationId xmlns:p14="http://schemas.microsoft.com/office/powerpoint/2010/main" val="212253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9627" y="3050370"/>
            <a:ext cx="8760732" cy="646331"/>
          </a:xfrm>
          <a:prstGeom prst="rect">
            <a:avLst/>
          </a:prstGeom>
        </p:spPr>
        <p:txBody>
          <a:bodyPr wrap="none">
            <a:spAutoFit/>
          </a:bodyPr>
          <a:lstStyle/>
          <a:p>
            <a:r>
              <a:rPr lang="en-IN" sz="3600" dirty="0">
                <a:solidFill>
                  <a:schemeClr val="bg1"/>
                </a:solidFill>
                <a:latin typeface="Baskerville Old Face" panose="02020602080505020303" pitchFamily="18" charset="0"/>
              </a:rPr>
              <a:t>EXPLORATORY DATA ANALYSIS (EDA)</a:t>
            </a:r>
          </a:p>
        </p:txBody>
      </p:sp>
    </p:spTree>
    <p:extLst>
      <p:ext uri="{BB962C8B-B14F-4D97-AF65-F5344CB8AC3E}">
        <p14:creationId xmlns:p14="http://schemas.microsoft.com/office/powerpoint/2010/main" val="2072355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7745" y="184728"/>
            <a:ext cx="7777018" cy="1169551"/>
          </a:xfrm>
          <a:prstGeom prst="rect">
            <a:avLst/>
          </a:prstGeom>
        </p:spPr>
        <p:txBody>
          <a:bodyPr wrap="square">
            <a:spAutoFit/>
          </a:bodyPr>
          <a:lstStyle/>
          <a:p>
            <a:r>
              <a:rPr lang="en-IN" sz="3200" b="1" dirty="0" smtClean="0">
                <a:solidFill>
                  <a:schemeClr val="bg1"/>
                </a:solidFill>
                <a:latin typeface="Baskerville Old Face" panose="02020602080505020303" pitchFamily="18" charset="0"/>
              </a:rPr>
              <a:t>Data </a:t>
            </a:r>
            <a:r>
              <a:rPr lang="en-IN" sz="3200" b="1" dirty="0">
                <a:solidFill>
                  <a:schemeClr val="bg1"/>
                </a:solidFill>
                <a:latin typeface="Baskerville Old Face" panose="02020602080505020303" pitchFamily="18" charset="0"/>
              </a:rPr>
              <a:t>cleaning:- </a:t>
            </a:r>
            <a:endParaRPr lang="en-IN" sz="3200" b="1" dirty="0" smtClean="0">
              <a:solidFill>
                <a:schemeClr val="bg1"/>
              </a:solidFill>
              <a:latin typeface="Baskerville Old Face" panose="02020602080505020303" pitchFamily="18" charset="0"/>
            </a:endParaRPr>
          </a:p>
          <a:p>
            <a:endParaRPr lang="en-IN" dirty="0" smtClean="0"/>
          </a:p>
          <a:p>
            <a:r>
              <a:rPr lang="en-IN" sz="2000" dirty="0" smtClean="0">
                <a:solidFill>
                  <a:schemeClr val="bg1"/>
                </a:solidFill>
                <a:latin typeface="Baskerville Old Face" panose="02020602080505020303" pitchFamily="18" charset="0"/>
              </a:rPr>
              <a:t>There </a:t>
            </a:r>
            <a:r>
              <a:rPr lang="en-IN" sz="2000" dirty="0">
                <a:solidFill>
                  <a:schemeClr val="bg1"/>
                </a:solidFill>
                <a:latin typeface="Baskerville Old Face" panose="02020602080505020303" pitchFamily="18" charset="0"/>
              </a:rPr>
              <a:t>are Features which is in the </a:t>
            </a:r>
            <a:r>
              <a:rPr lang="en-IN" sz="2000" dirty="0" err="1">
                <a:solidFill>
                  <a:schemeClr val="bg1"/>
                </a:solidFill>
                <a:latin typeface="Baskerville Old Face" panose="02020602080505020303" pitchFamily="18" charset="0"/>
              </a:rPr>
              <a:t>Continous</a:t>
            </a:r>
            <a:r>
              <a:rPr lang="en-IN" sz="2000" dirty="0">
                <a:solidFill>
                  <a:schemeClr val="bg1"/>
                </a:solidFill>
                <a:latin typeface="Baskerville Old Face" panose="02020602080505020303" pitchFamily="18" charset="0"/>
              </a:rPr>
              <a:t> </a:t>
            </a:r>
            <a:r>
              <a:rPr lang="en-IN" sz="2000" dirty="0" smtClean="0">
                <a:solidFill>
                  <a:schemeClr val="bg1"/>
                </a:solidFill>
                <a:latin typeface="Baskerville Old Face" panose="02020602080505020303" pitchFamily="18" charset="0"/>
              </a:rPr>
              <a:t>data</a:t>
            </a:r>
            <a:r>
              <a:rPr lang="en-IN" dirty="0" smtClean="0">
                <a:solidFill>
                  <a:schemeClr val="bg1"/>
                </a:solidFill>
              </a:rPr>
              <a:t>.</a:t>
            </a:r>
            <a:endParaRPr lang="en-IN" dirty="0">
              <a:solidFill>
                <a:schemeClr val="bg1"/>
              </a:solidFill>
            </a:endParaRPr>
          </a:p>
        </p:txBody>
      </p:sp>
      <p:sp>
        <p:nvSpPr>
          <p:cNvPr id="3" name="Rectangle 2"/>
          <p:cNvSpPr/>
          <p:nvPr/>
        </p:nvSpPr>
        <p:spPr>
          <a:xfrm>
            <a:off x="1357745" y="2012711"/>
            <a:ext cx="2100255" cy="400110"/>
          </a:xfrm>
          <a:prstGeom prst="rect">
            <a:avLst/>
          </a:prstGeom>
        </p:spPr>
        <p:txBody>
          <a:bodyPr wrap="none">
            <a:spAutoFit/>
          </a:bodyPr>
          <a:lstStyle/>
          <a:p>
            <a:r>
              <a:rPr lang="en-IN" sz="2000" dirty="0">
                <a:solidFill>
                  <a:schemeClr val="bg1"/>
                </a:solidFill>
                <a:latin typeface="Baskerville Old Face" panose="02020602080505020303" pitchFamily="18" charset="0"/>
              </a:rPr>
              <a:t>- NO </a:t>
            </a:r>
            <a:r>
              <a:rPr lang="en-IN" sz="2000" dirty="0" err="1">
                <a:solidFill>
                  <a:schemeClr val="bg1"/>
                </a:solidFill>
                <a:latin typeface="Baskerville Old Face" panose="02020602080505020303" pitchFamily="18" charset="0"/>
              </a:rPr>
              <a:t>NUll</a:t>
            </a:r>
            <a:r>
              <a:rPr lang="en-IN" sz="2000" dirty="0">
                <a:solidFill>
                  <a:schemeClr val="bg1"/>
                </a:solidFill>
                <a:latin typeface="Baskerville Old Face" panose="02020602080505020303" pitchFamily="18" charset="0"/>
              </a:rPr>
              <a:t> </a:t>
            </a:r>
            <a:r>
              <a:rPr lang="en-IN" sz="2000" dirty="0" smtClean="0">
                <a:solidFill>
                  <a:schemeClr val="bg1"/>
                </a:solidFill>
                <a:latin typeface="Baskerville Old Face" panose="02020602080505020303" pitchFamily="18" charset="0"/>
              </a:rPr>
              <a:t>Values.</a:t>
            </a:r>
            <a:endParaRPr lang="en-IN" sz="2000" dirty="0">
              <a:solidFill>
                <a:schemeClr val="bg1"/>
              </a:solidFill>
              <a:latin typeface="Baskerville Old Face" panose="02020602080505020303" pitchFamily="18" charset="0"/>
            </a:endParaRPr>
          </a:p>
        </p:txBody>
      </p:sp>
      <p:sp>
        <p:nvSpPr>
          <p:cNvPr id="4" name="Rectangle 3"/>
          <p:cNvSpPr/>
          <p:nvPr/>
        </p:nvSpPr>
        <p:spPr>
          <a:xfrm>
            <a:off x="1357745" y="1484207"/>
            <a:ext cx="2914580" cy="400110"/>
          </a:xfrm>
          <a:prstGeom prst="rect">
            <a:avLst/>
          </a:prstGeom>
        </p:spPr>
        <p:txBody>
          <a:bodyPr wrap="none">
            <a:spAutoFit/>
          </a:bodyPr>
          <a:lstStyle/>
          <a:p>
            <a:r>
              <a:rPr lang="en-IN" sz="2000" dirty="0">
                <a:solidFill>
                  <a:schemeClr val="bg1"/>
                </a:solidFill>
                <a:latin typeface="Baskerville Old Face" panose="02020602080505020303" pitchFamily="18" charset="0"/>
              </a:rPr>
              <a:t>- </a:t>
            </a:r>
            <a:r>
              <a:rPr lang="en-IN" sz="2000" dirty="0" smtClean="0">
                <a:solidFill>
                  <a:schemeClr val="bg1"/>
                </a:solidFill>
                <a:latin typeface="Baskerville Old Face" panose="02020602080505020303" pitchFamily="18" charset="0"/>
              </a:rPr>
              <a:t>There </a:t>
            </a:r>
            <a:r>
              <a:rPr lang="en-IN" sz="2000" dirty="0">
                <a:solidFill>
                  <a:schemeClr val="bg1"/>
                </a:solidFill>
                <a:latin typeface="Baskerville Old Face" panose="02020602080505020303" pitchFamily="18" charset="0"/>
              </a:rPr>
              <a:t>Are 41 </a:t>
            </a:r>
            <a:r>
              <a:rPr lang="en-IN" sz="2000" dirty="0" smtClean="0">
                <a:solidFill>
                  <a:schemeClr val="bg1"/>
                </a:solidFill>
                <a:latin typeface="Baskerville Old Face" panose="02020602080505020303" pitchFamily="18" charset="0"/>
              </a:rPr>
              <a:t>Duplicates.</a:t>
            </a:r>
            <a:endParaRPr lang="en-IN" sz="2000" dirty="0">
              <a:solidFill>
                <a:schemeClr val="bg1"/>
              </a:solidFill>
              <a:latin typeface="Baskerville Old Face" panose="02020602080505020303" pitchFamily="18" charset="0"/>
            </a:endParaRPr>
          </a:p>
        </p:txBody>
      </p:sp>
      <p:sp>
        <p:nvSpPr>
          <p:cNvPr id="5" name="Rectangle 4"/>
          <p:cNvSpPr/>
          <p:nvPr/>
        </p:nvSpPr>
        <p:spPr>
          <a:xfrm>
            <a:off x="1357745" y="2563252"/>
            <a:ext cx="6059055" cy="707886"/>
          </a:xfrm>
          <a:prstGeom prst="rect">
            <a:avLst/>
          </a:prstGeom>
        </p:spPr>
        <p:txBody>
          <a:bodyPr wrap="square">
            <a:spAutoFit/>
          </a:bodyPr>
          <a:lstStyle/>
          <a:p>
            <a:r>
              <a:rPr lang="en-IN" sz="2000" dirty="0">
                <a:solidFill>
                  <a:schemeClr val="bg1"/>
                </a:solidFill>
                <a:latin typeface="Baskerville Old Face" panose="02020602080505020303" pitchFamily="18" charset="0"/>
              </a:rPr>
              <a:t>- Outliers are detected and found in the Ambient Pressure </a:t>
            </a:r>
            <a:r>
              <a:rPr lang="en-IN" sz="2000" dirty="0" smtClean="0">
                <a:solidFill>
                  <a:schemeClr val="bg1"/>
                </a:solidFill>
                <a:latin typeface="Baskerville Old Face" panose="02020602080505020303" pitchFamily="18" charset="0"/>
              </a:rPr>
              <a:t>     and </a:t>
            </a:r>
            <a:r>
              <a:rPr lang="en-IN" sz="2000" dirty="0">
                <a:solidFill>
                  <a:schemeClr val="bg1"/>
                </a:solidFill>
                <a:latin typeface="Baskerville Old Face" panose="02020602080505020303" pitchFamily="18" charset="0"/>
              </a:rPr>
              <a:t>Relative humidity by using </a:t>
            </a:r>
            <a:r>
              <a:rPr lang="en-IN" sz="2000" dirty="0" err="1">
                <a:solidFill>
                  <a:schemeClr val="bg1"/>
                </a:solidFill>
                <a:latin typeface="Baskerville Old Face" panose="02020602080505020303" pitchFamily="18" charset="0"/>
              </a:rPr>
              <a:t>Matplotlib</a:t>
            </a:r>
            <a:r>
              <a:rPr lang="en-IN" sz="2000" dirty="0">
                <a:solidFill>
                  <a:schemeClr val="bg1"/>
                </a:solidFill>
                <a:latin typeface="Baskerville Old Face" panose="02020602080505020303" pitchFamily="18" charset="0"/>
              </a:rPr>
              <a:t> </a:t>
            </a:r>
            <a:r>
              <a:rPr lang="en-IN" sz="2000" dirty="0" smtClean="0">
                <a:solidFill>
                  <a:schemeClr val="bg1"/>
                </a:solidFill>
                <a:latin typeface="Baskerville Old Face" panose="02020602080505020303" pitchFamily="18" charset="0"/>
              </a:rPr>
              <a:t>Boxplot.</a:t>
            </a:r>
            <a:endParaRPr lang="en-IN" sz="2000" dirty="0">
              <a:solidFill>
                <a:schemeClr val="bg1"/>
              </a:solidFill>
              <a:latin typeface="Baskerville Old Face" panose="02020602080505020303" pitchFamily="18" charset="0"/>
            </a:endParaRPr>
          </a:p>
        </p:txBody>
      </p:sp>
      <p:pic>
        <p:nvPicPr>
          <p:cNvPr id="6" name="Content Placeholder 4"/>
          <p:cNvPicPr>
            <a:picLocks noChangeAspect="1"/>
          </p:cNvPicPr>
          <p:nvPr/>
        </p:nvPicPr>
        <p:blipFill>
          <a:blip r:embed="rId2"/>
          <a:stretch>
            <a:fillRect/>
          </a:stretch>
        </p:blipFill>
        <p:spPr>
          <a:xfrm>
            <a:off x="5231987" y="3528291"/>
            <a:ext cx="5057322" cy="3169863"/>
          </a:xfrm>
          <a:prstGeom prst="rect">
            <a:avLst/>
          </a:prstGeom>
        </p:spPr>
      </p:pic>
    </p:spTree>
    <p:extLst>
      <p:ext uri="{BB962C8B-B14F-4D97-AF65-F5344CB8AC3E}">
        <p14:creationId xmlns:p14="http://schemas.microsoft.com/office/powerpoint/2010/main" val="52684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409" y="454952"/>
            <a:ext cx="6099747" cy="584775"/>
          </a:xfrm>
          <a:prstGeom prst="rect">
            <a:avLst/>
          </a:prstGeom>
        </p:spPr>
        <p:txBody>
          <a:bodyPr wrap="none">
            <a:spAutoFit/>
          </a:bodyPr>
          <a:lstStyle/>
          <a:p>
            <a:r>
              <a:rPr lang="en-IN" sz="3200" b="1" dirty="0">
                <a:solidFill>
                  <a:schemeClr val="bg1"/>
                </a:solidFill>
                <a:latin typeface="Baskerville Old Face" panose="02020602080505020303" pitchFamily="18" charset="0"/>
              </a:rPr>
              <a:t>Data Visualization of each </a:t>
            </a:r>
            <a:r>
              <a:rPr lang="en-IN" sz="3200" b="1" dirty="0" smtClean="0">
                <a:solidFill>
                  <a:schemeClr val="bg1"/>
                </a:solidFill>
                <a:latin typeface="Baskerville Old Face" panose="02020602080505020303" pitchFamily="18" charset="0"/>
              </a:rPr>
              <a:t>features :-</a:t>
            </a:r>
            <a:endParaRPr lang="en-IN" sz="3200" b="1" dirty="0">
              <a:solidFill>
                <a:schemeClr val="bg1"/>
              </a:solidFill>
              <a:latin typeface="Baskerville Old Face" panose="02020602080505020303" pitchFamily="18" charset="0"/>
            </a:endParaRPr>
          </a:p>
        </p:txBody>
      </p:sp>
      <p:pic>
        <p:nvPicPr>
          <p:cNvPr id="3" name="Picture 2"/>
          <p:cNvPicPr>
            <a:picLocks noChangeAspect="1"/>
          </p:cNvPicPr>
          <p:nvPr/>
        </p:nvPicPr>
        <p:blipFill>
          <a:blip r:embed="rId2"/>
          <a:stretch>
            <a:fillRect/>
          </a:stretch>
        </p:blipFill>
        <p:spPr>
          <a:xfrm>
            <a:off x="1995054" y="1396964"/>
            <a:ext cx="2853479" cy="2346743"/>
          </a:xfrm>
          <a:prstGeom prst="rect">
            <a:avLst/>
          </a:prstGeom>
        </p:spPr>
      </p:pic>
      <p:pic>
        <p:nvPicPr>
          <p:cNvPr id="4" name="Picture 3"/>
          <p:cNvPicPr>
            <a:picLocks noChangeAspect="1"/>
          </p:cNvPicPr>
          <p:nvPr/>
        </p:nvPicPr>
        <p:blipFill>
          <a:blip r:embed="rId3"/>
          <a:stretch>
            <a:fillRect/>
          </a:stretch>
        </p:blipFill>
        <p:spPr>
          <a:xfrm>
            <a:off x="7260060" y="1396964"/>
            <a:ext cx="3546486" cy="2346743"/>
          </a:xfrm>
          <a:prstGeom prst="rect">
            <a:avLst/>
          </a:prstGeom>
        </p:spPr>
      </p:pic>
      <p:pic>
        <p:nvPicPr>
          <p:cNvPr id="5" name="Picture 4"/>
          <p:cNvPicPr>
            <a:picLocks noChangeAspect="1"/>
          </p:cNvPicPr>
          <p:nvPr/>
        </p:nvPicPr>
        <p:blipFill>
          <a:blip r:embed="rId4"/>
          <a:stretch>
            <a:fillRect/>
          </a:stretch>
        </p:blipFill>
        <p:spPr>
          <a:xfrm>
            <a:off x="1995054" y="4100944"/>
            <a:ext cx="2853479" cy="2318328"/>
          </a:xfrm>
          <a:prstGeom prst="rect">
            <a:avLst/>
          </a:prstGeom>
        </p:spPr>
      </p:pic>
      <p:pic>
        <p:nvPicPr>
          <p:cNvPr id="6" name="Image 0"/>
          <p:cNvPicPr>
            <a:picLocks noChangeAspect="1"/>
          </p:cNvPicPr>
          <p:nvPr/>
        </p:nvPicPr>
        <p:blipFill>
          <a:blip r:embed="rId5"/>
          <a:srcRect/>
          <a:stretch/>
        </p:blipFill>
        <p:spPr>
          <a:xfrm>
            <a:off x="7260060" y="4100944"/>
            <a:ext cx="3454123" cy="2456873"/>
          </a:xfrm>
          <a:prstGeom prst="rect">
            <a:avLst/>
          </a:prstGeom>
        </p:spPr>
      </p:pic>
      <p:sp>
        <p:nvSpPr>
          <p:cNvPr id="7" name="Rectangle 6"/>
          <p:cNvSpPr/>
          <p:nvPr/>
        </p:nvSpPr>
        <p:spPr>
          <a:xfrm>
            <a:off x="4848533" y="3743706"/>
            <a:ext cx="2423405" cy="400110"/>
          </a:xfrm>
          <a:prstGeom prst="rect">
            <a:avLst/>
          </a:prstGeom>
        </p:spPr>
        <p:txBody>
          <a:bodyPr wrap="square">
            <a:spAutoFit/>
          </a:bodyPr>
          <a:lstStyle/>
          <a:p>
            <a:r>
              <a:rPr lang="en-IN" sz="2000" b="1" dirty="0" smtClean="0">
                <a:solidFill>
                  <a:schemeClr val="bg1"/>
                </a:solidFill>
                <a:latin typeface="Baskerville Old Face" panose="02020602080505020303" pitchFamily="18" charset="0"/>
              </a:rPr>
              <a:t> H </a:t>
            </a:r>
            <a:r>
              <a:rPr lang="en-IN" sz="2000" b="1" dirty="0">
                <a:solidFill>
                  <a:schemeClr val="bg1"/>
                </a:solidFill>
                <a:latin typeface="Baskerville Old Face" panose="02020602080505020303" pitchFamily="18" charset="0"/>
              </a:rPr>
              <a:t>I S T O G R A M</a:t>
            </a:r>
          </a:p>
        </p:txBody>
      </p:sp>
    </p:spTree>
    <p:extLst>
      <p:ext uri="{BB962C8B-B14F-4D97-AF65-F5344CB8AC3E}">
        <p14:creationId xmlns:p14="http://schemas.microsoft.com/office/powerpoint/2010/main" val="3770845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8438" y="3185022"/>
            <a:ext cx="3174267" cy="461665"/>
          </a:xfrm>
          <a:prstGeom prst="rect">
            <a:avLst/>
          </a:prstGeom>
        </p:spPr>
        <p:txBody>
          <a:bodyPr wrap="none">
            <a:spAutoFit/>
          </a:bodyPr>
          <a:lstStyle/>
          <a:p>
            <a:r>
              <a:rPr lang="en-IN" sz="2400" dirty="0" smtClean="0">
                <a:solidFill>
                  <a:schemeClr val="bg1"/>
                </a:solidFill>
                <a:latin typeface="Baskerville Old Face" panose="02020602080505020303" pitchFamily="18" charset="0"/>
              </a:rPr>
              <a:t>S C A T </a:t>
            </a:r>
            <a:r>
              <a:rPr lang="en-IN" sz="2400" dirty="0" err="1" smtClean="0">
                <a:solidFill>
                  <a:schemeClr val="bg1"/>
                </a:solidFill>
                <a:latin typeface="Baskerville Old Face" panose="02020602080505020303" pitchFamily="18" charset="0"/>
              </a:rPr>
              <a:t>T</a:t>
            </a:r>
            <a:r>
              <a:rPr lang="en-IN" sz="2400" dirty="0" smtClean="0">
                <a:solidFill>
                  <a:schemeClr val="bg1"/>
                </a:solidFill>
                <a:latin typeface="Baskerville Old Face" panose="02020602080505020303" pitchFamily="18" charset="0"/>
              </a:rPr>
              <a:t> E R P L O T</a:t>
            </a:r>
            <a:endParaRPr lang="en-IN" sz="2400" dirty="0">
              <a:solidFill>
                <a:schemeClr val="bg1"/>
              </a:solidFill>
              <a:latin typeface="Baskerville Old Face" panose="02020602080505020303" pitchFamily="18" charset="0"/>
            </a:endParaRPr>
          </a:p>
        </p:txBody>
      </p:sp>
      <p:pic>
        <p:nvPicPr>
          <p:cNvPr id="3" name="Picture 2"/>
          <p:cNvPicPr>
            <a:picLocks noChangeAspect="1"/>
          </p:cNvPicPr>
          <p:nvPr/>
        </p:nvPicPr>
        <p:blipFill>
          <a:blip r:embed="rId2"/>
          <a:stretch>
            <a:fillRect/>
          </a:stretch>
        </p:blipFill>
        <p:spPr>
          <a:xfrm>
            <a:off x="1458695" y="437614"/>
            <a:ext cx="3759850" cy="2331323"/>
          </a:xfrm>
          <a:prstGeom prst="rect">
            <a:avLst/>
          </a:prstGeom>
        </p:spPr>
      </p:pic>
      <p:pic>
        <p:nvPicPr>
          <p:cNvPr id="4" name="Picture 3"/>
          <p:cNvPicPr>
            <a:picLocks noChangeAspect="1"/>
          </p:cNvPicPr>
          <p:nvPr/>
        </p:nvPicPr>
        <p:blipFill>
          <a:blip r:embed="rId3"/>
          <a:stretch>
            <a:fillRect/>
          </a:stretch>
        </p:blipFill>
        <p:spPr>
          <a:xfrm>
            <a:off x="6585528" y="437615"/>
            <a:ext cx="4174837" cy="2331322"/>
          </a:xfrm>
          <a:prstGeom prst="rect">
            <a:avLst/>
          </a:prstGeom>
        </p:spPr>
      </p:pic>
      <p:pic>
        <p:nvPicPr>
          <p:cNvPr id="5" name="Picture 4"/>
          <p:cNvPicPr>
            <a:picLocks noChangeAspect="1"/>
          </p:cNvPicPr>
          <p:nvPr/>
        </p:nvPicPr>
        <p:blipFill>
          <a:blip r:embed="rId4"/>
          <a:stretch>
            <a:fillRect/>
          </a:stretch>
        </p:blipFill>
        <p:spPr>
          <a:xfrm>
            <a:off x="6585528" y="4062773"/>
            <a:ext cx="4165090" cy="2421153"/>
          </a:xfrm>
          <a:prstGeom prst="rect">
            <a:avLst/>
          </a:prstGeom>
        </p:spPr>
      </p:pic>
      <p:pic>
        <p:nvPicPr>
          <p:cNvPr id="6" name="Content Placeholder 6"/>
          <p:cNvPicPr>
            <a:picLocks noChangeAspect="1"/>
          </p:cNvPicPr>
          <p:nvPr/>
        </p:nvPicPr>
        <p:blipFill>
          <a:blip r:embed="rId5"/>
          <a:stretch>
            <a:fillRect/>
          </a:stretch>
        </p:blipFill>
        <p:spPr>
          <a:xfrm>
            <a:off x="1371600" y="4062773"/>
            <a:ext cx="3846945" cy="2421152"/>
          </a:xfrm>
          <a:prstGeom prst="rect">
            <a:avLst/>
          </a:prstGeom>
        </p:spPr>
      </p:pic>
    </p:spTree>
    <p:extLst>
      <p:ext uri="{BB962C8B-B14F-4D97-AF65-F5344CB8AC3E}">
        <p14:creationId xmlns:p14="http://schemas.microsoft.com/office/powerpoint/2010/main" val="372498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36767" y="72448"/>
            <a:ext cx="2970685" cy="584775"/>
          </a:xfrm>
          <a:prstGeom prst="rect">
            <a:avLst/>
          </a:prstGeom>
        </p:spPr>
        <p:txBody>
          <a:bodyPr wrap="none">
            <a:spAutoFit/>
          </a:bodyPr>
          <a:lstStyle/>
          <a:p>
            <a:r>
              <a:rPr lang="en-IN" sz="3200" b="1" dirty="0">
                <a:solidFill>
                  <a:schemeClr val="bg1"/>
                </a:solidFill>
                <a:latin typeface="Baskerville Old Face" panose="02020602080505020303" pitchFamily="18" charset="0"/>
              </a:rPr>
              <a:t>L I N E P L O T</a:t>
            </a:r>
          </a:p>
        </p:txBody>
      </p:sp>
      <p:pic>
        <p:nvPicPr>
          <p:cNvPr id="5" name="Picture 4"/>
          <p:cNvPicPr>
            <a:picLocks noChangeAspect="1"/>
          </p:cNvPicPr>
          <p:nvPr/>
        </p:nvPicPr>
        <p:blipFill>
          <a:blip r:embed="rId2"/>
          <a:stretch>
            <a:fillRect/>
          </a:stretch>
        </p:blipFill>
        <p:spPr>
          <a:xfrm>
            <a:off x="2145662" y="1274619"/>
            <a:ext cx="7752893" cy="4616393"/>
          </a:xfrm>
          <a:prstGeom prst="rect">
            <a:avLst/>
          </a:prstGeom>
        </p:spPr>
      </p:pic>
    </p:spTree>
    <p:extLst>
      <p:ext uri="{BB962C8B-B14F-4D97-AF65-F5344CB8AC3E}">
        <p14:creationId xmlns:p14="http://schemas.microsoft.com/office/powerpoint/2010/main" val="4066894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1154</TotalTime>
  <Words>1257</Words>
  <Application>Microsoft Office PowerPoint</Application>
  <PresentationFormat>Widescreen</PresentationFormat>
  <Paragraphs>231</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Baskerville Old Face</vt:lpstr>
      <vt:lpstr>Franklin Gothic Book</vt:lpstr>
      <vt:lpstr>Trebuchet MS</vt:lpstr>
      <vt:lpstr>Tw Cen MT</vt:lpstr>
      <vt:lpstr>Circuit</vt:lpstr>
      <vt:lpstr>Predictive Analysis of ccpp-Energy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Regressor model building</vt:lpstr>
      <vt:lpstr>Support vector Regressor model building</vt:lpstr>
      <vt:lpstr>Support vector Regressor model building</vt:lpstr>
      <vt:lpstr>Random forest regressor MODEL BUILDING </vt:lpstr>
      <vt:lpstr>Estimaters in Random forest regressor</vt:lpstr>
      <vt:lpstr>Estimaters GridSearchCV with cross validation </vt:lpstr>
      <vt:lpstr>Decision Tree Regressor Model building </vt:lpstr>
      <vt:lpstr>K-Nearest Neighbors (KNN) Regressor</vt:lpstr>
      <vt:lpstr>Boosting Techniques Gradient Boosting Regressor</vt:lpstr>
      <vt:lpstr>AdaBoost Regressor model</vt:lpstr>
      <vt:lpstr>XGB Regressor model building </vt:lpstr>
      <vt:lpstr>Bagging model building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Energy Production</dc:title>
  <dc:creator>Hp</dc:creator>
  <cp:lastModifiedBy>ADMIN</cp:lastModifiedBy>
  <cp:revision>55</cp:revision>
  <dcterms:created xsi:type="dcterms:W3CDTF">2023-12-24T12:07:10Z</dcterms:created>
  <dcterms:modified xsi:type="dcterms:W3CDTF">2024-03-01T15:58:14Z</dcterms:modified>
</cp:coreProperties>
</file>